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000" autoAdjust="0"/>
  </p:normalViewPr>
  <p:slideViewPr>
    <p:cSldViewPr snapToGrid="0">
      <p:cViewPr varScale="1">
        <p:scale>
          <a:sx n="78" d="100"/>
          <a:sy n="78" d="100"/>
        </p:scale>
        <p:origin x="132" y="75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바탕체" panose="02030609000101010101" pitchFamily="17" charset="-127"/>
        <a:ea typeface="바탕체" panose="02030609000101010101" pitchFamily="17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92" name="Google Shape;9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136" name="Google Shape;136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84" name="Google Shape;84;p1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 b="0" cap="none">
                <a:solidFill>
                  <a:srgbClr val="3F3F3F"/>
                </a:solidFill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38" name="Google Shape;38;p1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sz="2400" b="0">
                <a:solidFill>
                  <a:srgbClr val="3F3F3F"/>
                </a:solidFill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16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바탕체" panose="02030609000101010101" pitchFamily="17" charset="-127"/>
                <a:sym typeface="Libre Franklin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 dirty="0"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914400" lvl="1" indent="-310387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marL="1371600" lvl="2" indent="-304546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marL="1828800" lvl="3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marL="2286000" lvl="4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038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54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dirty="0"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바탕체" panose="02030609000101010101" pitchFamily="17" charset="-127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ko-KR" altLang="en-US" dirty="0"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바탕체" panose="02030609000101010101" pitchFamily="17" charset="-127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ko-KR" altLang="en-US" dirty="0"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바탕체" panose="02030609000101010101" pitchFamily="17" charset="-127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oogle Shape;11;p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Google Shape;12;p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3" name="Google Shape;13;p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바탕체" panose="02030609000101010101" pitchFamily="17" charset="-127"/>
          <a:ea typeface="바탕체" panose="02030609000101010101" pitchFamily="17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바탕체" panose="02030609000101010101" pitchFamily="17" charset="-127"/>
          <a:ea typeface="바탕체" panose="02030609000101010101" pitchFamily="17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643470" y="821751"/>
            <a:ext cx="10905059" cy="30057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b" anchorCtr="0">
            <a:normAutofit/>
          </a:bodyPr>
          <a:lstStyle/>
          <a:p>
            <a:pPr lvl="0" algn="ctr">
              <a:buClr>
                <a:schemeClr val="dk1"/>
              </a:buClr>
              <a:buSzPct val="25000"/>
              <a:defRPr/>
            </a:pPr>
            <a:r>
              <a:rPr lang="ko-KR" altLang="en-US" b="1" dirty="0">
                <a:solidFill>
                  <a:schemeClr val="dk1"/>
                </a:solidFill>
                <a:effectLst/>
                <a:latin typeface="+mj-ea"/>
                <a:ea typeface="+mj-ea"/>
                <a:sym typeface="Arial"/>
              </a:rPr>
              <a:t>자동 화재감지 및 소화 </a:t>
            </a:r>
            <a:r>
              <a:rPr lang="ko-KR" altLang="en-US" b="1" dirty="0" err="1">
                <a:solidFill>
                  <a:schemeClr val="dk1"/>
                </a:solidFill>
                <a:effectLst/>
                <a:latin typeface="+mj-ea"/>
                <a:ea typeface="+mj-ea"/>
                <a:sym typeface="Arial"/>
              </a:rPr>
              <a:t>포탑</a:t>
            </a:r>
            <a:br>
              <a:rPr lang="ko-KR" altLang="en-US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sym typeface="Arial"/>
              </a:rPr>
            </a:br>
            <a:br>
              <a:rPr lang="en-US" altLang="ko-KR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</a:br>
            <a:r>
              <a:rPr lang="ko-KR" altLang="ko-KR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Perfect</a:t>
            </a:r>
            <a:r>
              <a:rPr lang="ko-KR" altLang="ko-KR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ko-KR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Partner</a:t>
            </a:r>
            <a:r>
              <a:rPr lang="ko-KR" altLang="ko-KR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Arial"/>
                <a:sym typeface="Arial"/>
              </a:rPr>
              <a:t> 9th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b="1" dirty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지도교수 </a:t>
            </a:r>
            <a:r>
              <a:rPr lang="en-US" altLang="ko-KR" sz="1200" b="1" dirty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: </a:t>
            </a:r>
            <a:r>
              <a:rPr lang="ko-KR" altLang="en-US" sz="1200" dirty="0" err="1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강민식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 교수님</a:t>
            </a: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b="1" dirty="0">
                <a:solidFill>
                  <a:schemeClr val="lt1"/>
                </a:solidFill>
                <a:latin typeface="+mn-ea"/>
                <a:ea typeface="+mn-ea"/>
              </a:rPr>
              <a:t>기계공학과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+mn-ea"/>
                <a:ea typeface="+mn-ea"/>
              </a:rPr>
              <a:t>: </a:t>
            </a:r>
            <a:r>
              <a:rPr lang="ko-KR" altLang="en-US" sz="1200" dirty="0" err="1">
                <a:solidFill>
                  <a:schemeClr val="lt1"/>
                </a:solidFill>
                <a:latin typeface="+mn-ea"/>
                <a:ea typeface="+mn-ea"/>
              </a:rPr>
              <a:t>임준태</a:t>
            </a:r>
            <a:endParaRPr lang="ko-KR" altLang="en-US" sz="12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b="1" dirty="0">
                <a:solidFill>
                  <a:schemeClr val="lt1"/>
                </a:solidFill>
                <a:latin typeface="+mn-ea"/>
                <a:ea typeface="+mn-ea"/>
              </a:rPr>
              <a:t>기계공학과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+mn-ea"/>
                <a:ea typeface="+mn-ea"/>
              </a:rPr>
              <a:t>: </a:t>
            </a:r>
            <a:r>
              <a:rPr lang="ko-KR" altLang="en-US" sz="1200" dirty="0" err="1">
                <a:solidFill>
                  <a:schemeClr val="lt1"/>
                </a:solidFill>
                <a:latin typeface="+mn-ea"/>
                <a:ea typeface="+mn-ea"/>
              </a:rPr>
              <a:t>곽태정</a:t>
            </a:r>
            <a:endParaRPr lang="ko-KR" altLang="en-US" sz="12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b="1" dirty="0">
                <a:solidFill>
                  <a:schemeClr val="lt1"/>
                </a:solidFill>
                <a:latin typeface="+mn-ea"/>
                <a:ea typeface="+mn-ea"/>
              </a:rPr>
              <a:t>기계공학과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+mn-ea"/>
                <a:ea typeface="+mn-ea"/>
              </a:rPr>
              <a:t>: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ko-KR" altLang="en-US" sz="1200" dirty="0" err="1">
                <a:solidFill>
                  <a:schemeClr val="lt1"/>
                </a:solidFill>
                <a:latin typeface="+mn-ea"/>
                <a:ea typeface="+mn-ea"/>
              </a:rPr>
              <a:t>이지섭</a:t>
            </a:r>
            <a:endParaRPr lang="ko-KR" altLang="en-US" sz="12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b="1" dirty="0">
                <a:solidFill>
                  <a:schemeClr val="lt1"/>
                </a:solidFill>
                <a:latin typeface="+mn-ea"/>
                <a:ea typeface="+mn-ea"/>
              </a:rPr>
              <a:t>기계공학과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</a:rPr>
              <a:t>정민근</a:t>
            </a: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b="1" dirty="0">
                <a:solidFill>
                  <a:schemeClr val="lt1"/>
                </a:solidFill>
                <a:latin typeface="+mn-ea"/>
                <a:ea typeface="+mn-ea"/>
              </a:rPr>
              <a:t>기계공학과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</a:rPr>
              <a:t>정진화</a:t>
            </a: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b="1" dirty="0">
                <a:solidFill>
                  <a:schemeClr val="lt1"/>
                </a:solidFill>
                <a:latin typeface="+mn-ea"/>
                <a:ea typeface="+mn-ea"/>
              </a:rPr>
              <a:t>컴퓨터공학과</a:t>
            </a:r>
            <a:r>
              <a:rPr lang="ko-KR" altLang="en-US" sz="12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+mn-ea"/>
                <a:ea typeface="+mn-ea"/>
              </a:rPr>
              <a:t>: </a:t>
            </a:r>
            <a:r>
              <a:rPr lang="ko-KR" altLang="en-US" sz="1200" dirty="0" err="1">
                <a:solidFill>
                  <a:schemeClr val="lt1"/>
                </a:solidFill>
                <a:latin typeface="+mn-ea"/>
                <a:ea typeface="+mn-ea"/>
              </a:rPr>
              <a:t>신승빈</a:t>
            </a:r>
            <a:endParaRPr sz="1200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cxnSp>
        <p:nvCxnSpPr>
          <p:cNvPr id="98" name="Google Shape;98;p1"/>
          <p:cNvCxnSpPr/>
          <p:nvPr/>
        </p:nvCxnSpPr>
        <p:spPr>
          <a:xfrm>
            <a:off x="3393881" y="4038477"/>
            <a:ext cx="5404237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;p9"/>
          <p:cNvSpPr/>
          <p:nvPr/>
        </p:nvSpPr>
        <p:spPr>
          <a:xfrm>
            <a:off x="354406" y="0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rmAutofit/>
          </a:bodyPr>
          <a:lstStyle/>
          <a:p>
            <a:pPr marL="0" indent="0">
              <a:buSzPct val="100000"/>
              <a:buNone/>
              <a:defRPr/>
            </a:pPr>
            <a:r>
              <a:rPr kumimoji="0" lang="en-US" altLang="ko-KR" sz="2800" b="1" i="0" u="none" strike="noStrike" kern="0" cap="none" spc="0" normalizeH="0" baseline="0" dirty="0">
                <a:solidFill>
                  <a:srgbClr val="3F3F3F"/>
                </a:solidFill>
                <a:latin typeface="+mj-ea"/>
                <a:ea typeface="+mj-ea"/>
                <a:cs typeface="Franklin Gothic"/>
                <a:sym typeface="Franklin Gothic"/>
              </a:rPr>
              <a:t>3.5.1</a:t>
            </a:r>
            <a:r>
              <a:rPr kumimoji="0" lang="ko-KR" altLang="en-US" sz="2800" b="1" i="0" u="none" strike="noStrike" kern="0" cap="none" spc="0" normalizeH="0" baseline="0" dirty="0">
                <a:solidFill>
                  <a:srgbClr val="3F3F3F"/>
                </a:solidFill>
                <a:latin typeface="+mj-ea"/>
                <a:ea typeface="+mj-ea"/>
                <a:cs typeface="Franklin Gothic"/>
                <a:sym typeface="Franklin Gothic"/>
              </a:rPr>
              <a:t> </a:t>
            </a:r>
            <a:r>
              <a:rPr lang="ko-KR" altLang="en-US" sz="2800" dirty="0">
                <a:latin typeface="+mj-ea"/>
                <a:ea typeface="+mj-ea"/>
                <a:cs typeface="함초롬돋움"/>
              </a:rPr>
              <a:t>화재 지점 판정</a:t>
            </a:r>
            <a:r>
              <a:rPr kumimoji="0" lang="ko-KR" altLang="en-US" sz="2800" b="1" i="0" u="none" strike="noStrike" kern="0" cap="none" spc="0" normalizeH="0" baseline="0" dirty="0">
                <a:solidFill>
                  <a:srgbClr val="3F3F3F"/>
                </a:solidFill>
                <a:latin typeface="+mj-ea"/>
                <a:ea typeface="+mj-ea"/>
                <a:cs typeface="Franklin Gothic"/>
                <a:sym typeface="Franklin Gothic"/>
              </a:rPr>
              <a:t> </a:t>
            </a: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69174" y="1420812"/>
            <a:ext cx="6137094" cy="4764768"/>
          </a:xfrm>
          <a:prstGeom prst="rect">
            <a:avLst/>
          </a:prstGeom>
        </p:spPr>
      </p:pic>
      <p:sp>
        <p:nvSpPr>
          <p:cNvPr id="6" name="Google Shape;23;p9"/>
          <p:cNvSpPr/>
          <p:nvPr/>
        </p:nvSpPr>
        <p:spPr>
          <a:xfrm>
            <a:off x="6689065" y="268505"/>
            <a:ext cx="5148378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기본 가정 사항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터렛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의 위치를 원점으로 지정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디텍터와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터렛이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같은 방향을 </a:t>
            </a:r>
            <a:r>
              <a:rPr kumimoji="0" lang="ko-KR" altLang="en-US" sz="150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조향</a:t>
            </a:r>
            <a:b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디텍터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회전 각 </a:t>
            </a: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:</a:t>
            </a:r>
            <a:b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(</a:t>
            </a:r>
            <a:r>
              <a:rPr kumimoji="0" lang="en-US" altLang="ko-KR" sz="150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ccw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방향</a:t>
            </a: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회전 </a:t>
            </a: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: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+,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150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cw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방향 회전 </a:t>
            </a: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: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-)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20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</a:p>
        </p:txBody>
      </p:sp>
      <p:sp>
        <p:nvSpPr>
          <p:cNvPr id="8" name="Google Shape;23;p9"/>
          <p:cNvSpPr/>
          <p:nvPr/>
        </p:nvSpPr>
        <p:spPr>
          <a:xfrm>
            <a:off x="6689065" y="3775859"/>
            <a:ext cx="5148378" cy="2946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터렛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-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2000" b="1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디텍터의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상대좌표 활용</a:t>
            </a:r>
            <a:b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en-US" altLang="ko-KR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b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70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터렛과</a:t>
            </a:r>
            <a:r>
              <a:rPr kumimoji="0" lang="ko-KR" altLang="en-US" sz="17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화재지점의 </a:t>
            </a:r>
            <a:r>
              <a:rPr kumimoji="0" lang="ko-KR" altLang="en-US" sz="170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거리값</a:t>
            </a:r>
            <a:r>
              <a:rPr kumimoji="0" lang="ko-KR" altLang="en-US" sz="17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획득</a:t>
            </a:r>
          </a:p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2000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거리값</a:t>
            </a:r>
            <a:r>
              <a:rPr kumimoji="0" lang="ko-KR" altLang="en-US" sz="20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20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:</a:t>
            </a:r>
            <a:br>
              <a:rPr kumimoji="0" lang="ko-KR" altLang="en-US" sz="20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2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endParaRPr kumimoji="0" lang="en-US" altLang="ko-KR" sz="1200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123444" marR="0" lvl="8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    ( L : 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수평 좌표계</a:t>
            </a: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,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H : </a:t>
            </a:r>
            <a: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수직 좌표계 기준</a:t>
            </a: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)</a:t>
            </a:r>
            <a:br>
              <a:rPr kumimoji="0" lang="ko-KR" altLang="en-US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endParaRPr kumimoji="0" lang="ko-KR" altLang="en-US" sz="2000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자유형: 도형 8"/>
              <p:cNvSpPr>
                <a:spLocks noResize="1" noChangeShapeType="1" noTextEdit="1"/>
              </p:cNvSpPr>
              <p:nvPr/>
            </p:nvSpPr>
            <p:spPr>
              <a:xfrm>
                <a:off x="8117699" y="5279397"/>
                <a:ext cx="3429000" cy="4857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latin typeface="Cambria Math"/>
                          <a:sym typeface="Cambria Math"/>
                        </a:rPr>
                        <m:t>𝐿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=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𝐷𝑐𝑜𝑠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𝜃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, 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𝐻</m:t>
                      </m:r>
                      <m:r>
                        <a:rPr sz="2000">
                          <a:latin typeface="Cambria Math"/>
                          <a:sym typeface="Cambria Math"/>
                        </a:rPr>
                        <m:t> = 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000">
                              <a:latin typeface="Cambria Math"/>
                              <a:sym typeface="Cambria Math"/>
                            </a:rPr>
                            <m:t>𝑧</m:t>
                          </m:r>
                        </m:e>
                        <m:sub>
                          <m:r>
                            <a:rPr sz="2000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sz="2000" i="1">
                          <a:latin typeface="Cambria Math"/>
                          <a:sym typeface="Cambria Math"/>
                        </a:rPr>
                        <m:t>+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𝐷𝑠𝑖𝑛</m:t>
                      </m:r>
                      <m:r>
                        <a:rPr sz="2000" i="1">
                          <a:latin typeface="Cambria Math"/>
                          <a:sym typeface="Cambria Math"/>
                        </a:rPr>
                        <m:t>𝜃</m:t>
                      </m:r>
                    </m:oMath>
                  </m:oMathPara>
                </a14:m>
                <a:endParaRPr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mc:Choice>
        <mc:Fallback xmlns="">
          <p:sp>
            <p:nvSpPr>
              <p:cNvPr id="9" name="자유형: 도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699" y="5279397"/>
                <a:ext cx="3429000" cy="4857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자유형: 도형 9"/>
              <p:cNvSpPr>
                <a:spLocks noResize="1" noChangeShapeType="1" noTextEdit="1"/>
              </p:cNvSpPr>
              <p:nvPr/>
            </p:nvSpPr>
            <p:spPr>
              <a:xfrm>
                <a:off x="8549821" y="3076575"/>
                <a:ext cx="1000125" cy="361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500">
                              <a:latin typeface="Cambria Math"/>
                              <a:sym typeface="Cambria Math"/>
                            </a:rPr>
                            <m:t>𝜃</m:t>
                          </m:r>
                        </m:e>
                        <m:sub>
                          <m:r>
                            <a:rPr sz="1500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sz="1500" i="1">
                          <a:latin typeface="Cambria Math"/>
                          <a:sym typeface="Cambria Math"/>
                        </a:rPr>
                        <m:t> = 0°</m:t>
                      </m:r>
                    </m:oMath>
                  </m:oMathPara>
                </a14:m>
                <a:endParaRPr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mc:Choice>
        <mc:Fallback xmlns="">
          <p:sp>
            <p:nvSpPr>
              <p:cNvPr id="10" name="자유형: 도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821" y="3076575"/>
                <a:ext cx="1000125" cy="361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oogle Shape;116;p4"/>
          <p:cNvPicPr/>
          <p:nvPr/>
        </p:nvPicPr>
        <p:blipFill rotWithShape="1">
          <a:blip r:embed="rId5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7;p4"/>
          <p:cNvPicPr/>
          <p:nvPr/>
        </p:nvPicPr>
        <p:blipFill rotWithShape="1">
          <a:blip r:embed="rId5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;p9"/>
          <p:cNvSpPr/>
          <p:nvPr/>
        </p:nvSpPr>
        <p:spPr>
          <a:xfrm>
            <a:off x="354406" y="0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kumimoji="0" lang="en-US" altLang="ko-KR" sz="2800" b="1" i="0" u="none" strike="noStrike" kern="0" cap="none" spc="0" normalizeH="0" baseline="0" dirty="0">
                <a:solidFill>
                  <a:srgbClr val="3F3F3F"/>
                </a:solidFill>
                <a:latin typeface="+mj-ea"/>
                <a:ea typeface="+mj-ea"/>
                <a:cs typeface="Franklin Gothic"/>
                <a:sym typeface="Franklin Gothic"/>
              </a:rPr>
              <a:t>3.5.2</a:t>
            </a:r>
            <a:r>
              <a:rPr kumimoji="0" lang="ko-KR" altLang="en-US" sz="2800" b="1" i="0" u="none" strike="noStrike" kern="0" cap="none" spc="0" normalizeH="0" baseline="0" dirty="0">
                <a:solidFill>
                  <a:srgbClr val="3F3F3F"/>
                </a:solidFill>
                <a:latin typeface="+mj-ea"/>
                <a:ea typeface="+mj-ea"/>
                <a:cs typeface="Franklin Gothic"/>
                <a:sym typeface="Franklin Gothic"/>
              </a:rPr>
              <a:t> 탄의 발사각 결정</a:t>
            </a:r>
          </a:p>
        </p:txBody>
      </p:sp>
      <p:pic>
        <p:nvPicPr>
          <p:cNvPr id="6" name="Google Shape;116;p4"/>
          <p:cNvPicPr/>
          <p:nvPr/>
        </p:nvPicPr>
        <p:blipFill rotWithShape="1">
          <a:blip r:embed="rId2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7;p4"/>
          <p:cNvPicPr/>
          <p:nvPr/>
        </p:nvPicPr>
        <p:blipFill rotWithShape="1">
          <a:blip r:embed="rId2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3;p9"/>
          <p:cNvSpPr/>
          <p:nvPr/>
        </p:nvSpPr>
        <p:spPr>
          <a:xfrm>
            <a:off x="6273346" y="998990"/>
            <a:ext cx="5148378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최적 발사각 결정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원점에서 화재지점을 맞추기 위한 탄의 발사 속도와 발사각 조합은 무한함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.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제한 조건을 설정해 단일 해를 구성</a:t>
            </a:r>
            <a:b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발사 후 시간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t=t*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에 탄이 목표점에 도달한다고 가정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도착점의 고도가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H &lt; 0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인 경우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,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점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A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를        로 판정해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자유형: 도형 14"/>
              <p:cNvSpPr>
                <a:spLocks noResize="1" noChangeShapeType="1" noTextEdit="1"/>
              </p:cNvSpPr>
              <p:nvPr/>
            </p:nvSpPr>
            <p:spPr>
              <a:xfrm>
                <a:off x="10295995" y="4161518"/>
                <a:ext cx="885825" cy="3714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500">
                          <a:latin typeface="Cambria Math"/>
                          <a:sym typeface="Cambria Math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sz="15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dPr>
                        <m:e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mc:Choice>
        <mc:Fallback xmlns="">
          <p:sp>
            <p:nvSpPr>
              <p:cNvPr id="15" name="자유형: 도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995" y="4161518"/>
                <a:ext cx="885825" cy="3714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695960" y="1703587"/>
            <a:ext cx="5400040" cy="3927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;p9"/>
          <p:cNvSpPr/>
          <p:nvPr/>
        </p:nvSpPr>
        <p:spPr>
          <a:xfrm>
            <a:off x="354406" y="0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kumimoji="0" lang="en-US" altLang="ko-KR" sz="2800" b="1" i="0" u="none" strike="noStrike" kern="0" cap="none" spc="0" normalizeH="0" baseline="0" dirty="0">
                <a:solidFill>
                  <a:srgbClr val="3F3F3F"/>
                </a:solidFill>
                <a:latin typeface="+mj-ea"/>
                <a:ea typeface="+mj-ea"/>
                <a:cs typeface="Franklin Gothic"/>
                <a:sym typeface="Franklin Gothic"/>
              </a:rPr>
              <a:t>3.5.2</a:t>
            </a:r>
            <a:r>
              <a:rPr kumimoji="0" lang="ko-KR" altLang="en-US" sz="2800" b="1" i="0" u="none" strike="noStrike" kern="0" cap="none" spc="0" normalizeH="0" baseline="0" dirty="0">
                <a:solidFill>
                  <a:srgbClr val="3F3F3F"/>
                </a:solidFill>
                <a:latin typeface="+mj-ea"/>
                <a:ea typeface="+mj-ea"/>
                <a:cs typeface="Franklin Gothic"/>
                <a:sym typeface="Franklin Gothic"/>
              </a:rPr>
              <a:t> 탄의 발사각 결정</a:t>
            </a:r>
          </a:p>
        </p:txBody>
      </p:sp>
      <p:pic>
        <p:nvPicPr>
          <p:cNvPr id="6" name="Google Shape;116;p4"/>
          <p:cNvPicPr/>
          <p:nvPr/>
        </p:nvPicPr>
        <p:blipFill rotWithShape="1">
          <a:blip r:embed="rId2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7;p4"/>
          <p:cNvPicPr/>
          <p:nvPr/>
        </p:nvPicPr>
        <p:blipFill rotWithShape="1">
          <a:blip r:embed="rId2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3;p9"/>
          <p:cNvSpPr/>
          <p:nvPr/>
        </p:nvSpPr>
        <p:spPr>
          <a:xfrm>
            <a:off x="641802" y="487589"/>
            <a:ext cx="5148378" cy="410981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발사조건 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:</a:t>
            </a:r>
          </a:p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en-US" altLang="ko-KR" sz="2000" b="1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en-US" altLang="ko-KR" sz="2000" b="1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en-US" altLang="ko-KR" sz="2000" b="1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자유형: 도형 16"/>
              <p:cNvSpPr>
                <a:spLocks noResize="1" noChangeShapeType="1" noTextEdit="1"/>
              </p:cNvSpPr>
              <p:nvPr/>
            </p:nvSpPr>
            <p:spPr>
              <a:xfrm>
                <a:off x="6581237" y="1439027"/>
                <a:ext cx="4267200" cy="914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5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𝐻</m:t>
                      </m:r>
                      <m:r>
                        <a:rPr lang="ar-AE" sz="15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&gt; </m:t>
                      </m:r>
                      <m:r>
                        <a:rPr lang="ar-AE" sz="15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0</m:t>
                      </m:r>
                      <m:r>
                        <a:rPr lang="ar-AE" sz="15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:  </m:t>
                      </m:r>
                      <m:sSub>
                        <m:sSubPr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𝑣</m:t>
                          </m:r>
                        </m:e>
                        <m:sub>
                          <m:r>
                            <a:rPr lang="ar-AE" sz="15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𝑥</m:t>
                          </m:r>
                          <m:r>
                            <a:rPr lang="ar-AE" sz="15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= </m:t>
                      </m:r>
                      <m:f>
                        <m:fPr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𝐿</m:t>
                          </m:r>
                        </m:num>
                        <m:den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𝑧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lang="ar-A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mbria Math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ar-A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mbria Math"/>
                                </a:rPr>
                                <m:t>𝐻</m:t>
                              </m:r>
                            </m:den>
                          </m:f>
                        </m:e>
                      </m:rad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, </m:t>
                      </m:r>
                      <m:sSub>
                        <m:sSubPr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𝑣</m:t>
                          </m:r>
                        </m:e>
                        <m:sub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𝑦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2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𝛼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𝑔𝐻</m:t>
                          </m:r>
                        </m:e>
                      </m:rad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</m:t>
                      </m:r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  <a:ea typeface="Cambria Math" panose="02040503050406030204" pitchFamily="18" charset="0"/>
                  <a:sym typeface="Cambria Math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(</m:t>
                      </m:r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𝑧</m:t>
                      </m:r>
                      <m:r>
                        <a:rPr lang="ar-AE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lang="ar-AE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2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𝛼</m:t>
                          </m:r>
                        </m:e>
                      </m:rad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+ </m:t>
                      </m:r>
                      <m:rad>
                        <m:radPr>
                          <m:degHide m:val="on"/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2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𝛼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−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2</m:t>
                          </m:r>
                        </m:e>
                      </m:rad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)</m:t>
                      </m:r>
                    </m:oMath>
                  </m:oMathPara>
                </a14:m>
                <a:endParaRPr lang="ar-AE" sz="1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𝐻</m:t>
                      </m:r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&lt; </m:t>
                      </m:r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0</m:t>
                      </m:r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: </m:t>
                      </m:r>
                      <m:sSub>
                        <m:sSubPr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𝑣</m:t>
                          </m:r>
                        </m:e>
                        <m:sub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𝑥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= </m:t>
                      </m:r>
                      <m:f>
                        <m:fPr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ar-A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a:rPr lang="ar-A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ar-AE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mbria Math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,  </m:t>
                      </m:r>
                      <m:sSub>
                        <m:sSubPr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𝑣</m:t>
                          </m:r>
                        </m:e>
                        <m:sub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𝑦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lang="ar-AE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mbria Math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</m:ctrlPr>
                        </m:radPr>
                        <m:deg/>
                        <m:e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2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𝑔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(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h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−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𝐻</m:t>
                          </m:r>
                          <m:r>
                            <a:rPr lang="ar-AE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mbria Math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sz="1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자유형: 도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37" y="1439027"/>
                <a:ext cx="4267200" cy="914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37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자유형: 도형 17"/>
              <p:cNvSpPr>
                <a:spLocks noResize="1" noChangeShapeType="1" noTextEdit="1"/>
              </p:cNvSpPr>
              <p:nvPr/>
            </p:nvSpPr>
            <p:spPr>
              <a:xfrm>
                <a:off x="2400300" y="1682096"/>
                <a:ext cx="3448050" cy="6762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e>
                        <m:sub>
                          <m:r>
                            <a:rPr sz="1500">
                              <a:latin typeface="Cambria Math"/>
                              <a:sym typeface="Cambria Math"/>
                            </a:rPr>
                            <m:t>0</m:t>
                          </m:r>
                        </m:sub>
                      </m:sSub>
                      <m:r>
                        <a:rPr sz="1500" i="1">
                          <a:latin typeface="Cambria Math"/>
                          <a:sym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sz="15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sz="15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sz="1500" i="1">
                                      <a:latin typeface="Cambria Math" panose="02040503050406030204" pitchFamily="18" charset="0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500" i="1">
                                      <a:latin typeface="Cambria Math"/>
                                      <a:sym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sz="1500" i="1">
                                      <a:latin typeface="Cambria Math"/>
                                      <a:sym typeface="Cambria Math"/>
                                    </a:rPr>
                                    <m:t>𝑥</m:t>
                                  </m:r>
                                  <m:r>
                                    <a:rPr sz="1500" i="1">
                                      <a:latin typeface="Cambria Math"/>
                                      <a:sym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sz="1500" i="1">
                                  <a:latin typeface="Cambria Math"/>
                                  <a:sym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sz="15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sz="1500" i="1">
                                      <a:latin typeface="Cambria Math" panose="02040503050406030204" pitchFamily="18" charset="0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500" i="1">
                                      <a:latin typeface="Cambria Math"/>
                                      <a:sym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sz="1500" i="1">
                                      <a:latin typeface="Cambria Math"/>
                                      <a:sym typeface="Cambria Math"/>
                                    </a:rPr>
                                    <m:t>𝑦</m:t>
                                  </m:r>
                                  <m:r>
                                    <a:rPr sz="1500" i="1">
                                      <a:latin typeface="Cambria Math"/>
                                      <a:sym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sz="1500" i="1">
                                  <a:latin typeface="Cambria Math"/>
                                  <a:sym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sz="1500" i="1">
                          <a:latin typeface="Cambria Math"/>
                          <a:sym typeface="Cambria Math"/>
                        </a:rPr>
                        <m:t> , </m:t>
                      </m:r>
                      <m:r>
                        <a:rPr sz="1500" i="1">
                          <a:latin typeface="Cambria Math"/>
                          <a:sym typeface="Cambria Math"/>
                        </a:rPr>
                        <m:t>𝜃</m:t>
                      </m:r>
                      <m:r>
                        <a:rPr sz="1500" i="1">
                          <a:latin typeface="Cambria Math"/>
                          <a:sym typeface="Cambria Math"/>
                        </a:rPr>
                        <m:t> = </m:t>
                      </m:r>
                      <m:sSup>
                        <m:sSupPr>
                          <m:ctrlPr>
                            <a:rPr sz="15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𝑡𝑎𝑛</m:t>
                          </m:r>
                        </m:e>
                        <m:sup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−</m:t>
                          </m:r>
                          <m:r>
                            <a:rPr sz="1500" i="1">
                              <a:latin typeface="Cambria Math"/>
                              <a:sym typeface="Cambria Math"/>
                            </a:rPr>
                            <m:t>1</m:t>
                          </m:r>
                        </m:sup>
                      </m:sSup>
                      <m:r>
                        <a:rPr sz="1500" i="1">
                          <a:latin typeface="Cambria Math"/>
                          <a:sym typeface="Cambria Math"/>
                        </a:rPr>
                        <m:t>(</m:t>
                      </m:r>
                      <m:f>
                        <m:fPr>
                          <m:ctrlPr>
                            <a:rPr sz="15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15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500" i="1">
                                  <a:latin typeface="Cambria Math"/>
                                  <a:sym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sz="1500" i="1">
                                  <a:latin typeface="Cambria Math"/>
                                  <a:sym typeface="Cambria Math"/>
                                </a:rPr>
                                <m:t>𝑦</m:t>
                              </m:r>
                              <m:r>
                                <a:rPr sz="1500" i="1">
                                  <a:latin typeface="Cambria Math"/>
                                  <a:sym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sz="15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sz="1500" i="1">
                                  <a:latin typeface="Cambria Math"/>
                                  <a:sym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sz="1500" i="1">
                                  <a:latin typeface="Cambria Math"/>
                                  <a:sym typeface="Cambria Math"/>
                                </a:rPr>
                                <m:t>𝑥</m:t>
                              </m:r>
                              <m:r>
                                <a:rPr sz="1500" i="1">
                                  <a:latin typeface="Cambria Math"/>
                                  <a:sym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15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  <a:endParaRPr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p:txBody>
          </p:sp>
        </mc:Choice>
        <mc:Fallback xmlns="">
          <p:sp>
            <p:nvSpPr>
              <p:cNvPr id="18" name="자유형: 도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0" y="1682096"/>
                <a:ext cx="3448050" cy="6762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6171" y="3204026"/>
            <a:ext cx="4684030" cy="26860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3180443"/>
            <a:ext cx="4991100" cy="2708275"/>
          </a:xfrm>
          <a:prstGeom prst="rect">
            <a:avLst/>
          </a:prstGeom>
        </p:spPr>
      </p:pic>
      <p:sp>
        <p:nvSpPr>
          <p:cNvPr id="21" name="Google Shape;23;p9"/>
          <p:cNvSpPr/>
          <p:nvPr/>
        </p:nvSpPr>
        <p:spPr>
          <a:xfrm>
            <a:off x="732175" y="1094343"/>
            <a:ext cx="5148378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en-US" altLang="ko-KR" sz="150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case1) L = 4m, H = 0.5m</a:t>
            </a:r>
            <a:endParaRPr kumimoji="0" lang="en-US" altLang="ko-KR" sz="2000" b="1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en-US" altLang="ko-KR" sz="2000" b="1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en-US" altLang="ko-KR" sz="2000" b="1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</p:txBody>
      </p:sp>
      <p:sp>
        <p:nvSpPr>
          <p:cNvPr id="22" name="Google Shape;23;p9"/>
          <p:cNvSpPr/>
          <p:nvPr/>
        </p:nvSpPr>
        <p:spPr>
          <a:xfrm>
            <a:off x="5848350" y="1118384"/>
            <a:ext cx="5148378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case2) L = 4m, H = -0.5m</a:t>
            </a:r>
          </a:p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en-US" altLang="ko-KR" sz="2000" b="1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  <a:p>
            <a:pPr marL="457200" marR="0" lvl="8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en-US" altLang="ko-KR" sz="2000" b="1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4"/>
          <p:cNvPicPr/>
          <p:nvPr/>
        </p:nvPicPr>
        <p:blipFill rotWithShape="1">
          <a:blip r:embed="rId3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54406" y="317500"/>
            <a:ext cx="11029616" cy="8712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4.1.1</a:t>
            </a:r>
            <a:r>
              <a:rPr lang="ko-KR" altLang="en-US" b="1" dirty="0">
                <a:latin typeface="+mj-ea"/>
                <a:ea typeface="+mj-ea"/>
              </a:rPr>
              <a:t> 초기 </a:t>
            </a:r>
            <a:r>
              <a:rPr lang="ko-KR" altLang="en-US" b="1" dirty="0" err="1">
                <a:latin typeface="+mj-ea"/>
                <a:ea typeface="+mj-ea"/>
              </a:rPr>
              <a:t>터렛부</a:t>
            </a:r>
            <a:r>
              <a:rPr lang="ko-KR" altLang="en-US" b="1" dirty="0">
                <a:latin typeface="+mj-ea"/>
                <a:ea typeface="+mj-ea"/>
              </a:rPr>
              <a:t> 문제점</a:t>
            </a:r>
          </a:p>
        </p:txBody>
      </p:sp>
      <p:pic>
        <p:nvPicPr>
          <p:cNvPr id="6" name="Google Shape;117;p4"/>
          <p:cNvPicPr/>
          <p:nvPr/>
        </p:nvPicPr>
        <p:blipFill rotWithShape="1">
          <a:blip r:embed="rId3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;p9"/>
          <p:cNvSpPr/>
          <p:nvPr/>
        </p:nvSpPr>
        <p:spPr>
          <a:xfrm>
            <a:off x="4598579" y="1652949"/>
            <a:ext cx="7509349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발사 직전 </a:t>
            </a:r>
            <a:r>
              <a:rPr kumimoji="0" lang="ko-KR" altLang="en-US" sz="2000" b="1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소화탄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위치 불안정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소화탄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위치 불안정으로 인해서 발사 위치가 변화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소화탄이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양쪽 모터에 닿는 시간 차 존재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500" b="0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발사 방향 유지 불가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발사시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타이어와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소화탄의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상대 위치가 일정하지 못해 발사방향이 변화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발사 방향 유지가 어려워 포구 초속에 변화가 생김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</p:txBody>
      </p:sp>
      <p:pic>
        <p:nvPicPr>
          <p:cNvPr id="12" name="그림 3"/>
          <p:cNvPicPr>
            <a:picLocks noChangeAspect="1"/>
          </p:cNvPicPr>
          <p:nvPr/>
        </p:nvPicPr>
        <p:blipFill rotWithShape="1">
          <a:blip r:embed="rId4"/>
          <a:srcRect t="21250" b="18220"/>
          <a:stretch>
            <a:fillRect/>
          </a:stretch>
        </p:blipFill>
        <p:spPr>
          <a:xfrm>
            <a:off x="377557" y="1652949"/>
            <a:ext cx="4118961" cy="4610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4"/>
          <p:cNvPicPr/>
          <p:nvPr/>
        </p:nvPicPr>
        <p:blipFill rotWithShape="1">
          <a:blip r:embed="rId3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54406" y="0"/>
            <a:ext cx="11029616" cy="11887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4.1.2</a:t>
            </a:r>
            <a:r>
              <a:rPr lang="ko-KR" altLang="en-US" b="1" dirty="0">
                <a:latin typeface="+mj-ea"/>
                <a:ea typeface="+mj-ea"/>
              </a:rPr>
              <a:t> 초기 모델 대비 개선 사항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 err="1">
                <a:latin typeface="+mj-ea"/>
                <a:ea typeface="+mj-ea"/>
              </a:rPr>
              <a:t>터렛부</a:t>
            </a:r>
            <a:r>
              <a:rPr lang="en-US" altLang="ko-KR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6" name="Google Shape;117;p4"/>
          <p:cNvPicPr/>
          <p:nvPr/>
        </p:nvPicPr>
        <p:blipFill rotWithShape="1">
          <a:blip r:embed="rId3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1243" y="1390196"/>
            <a:ext cx="3604071" cy="4871357"/>
          </a:xfrm>
          <a:prstGeom prst="rect">
            <a:avLst/>
          </a:prstGeom>
        </p:spPr>
      </p:pic>
      <p:sp>
        <p:nvSpPr>
          <p:cNvPr id="8" name="Google Shape;23;p9"/>
          <p:cNvSpPr/>
          <p:nvPr/>
        </p:nvSpPr>
        <p:spPr>
          <a:xfrm>
            <a:off x="5203685" y="1497371"/>
            <a:ext cx="6424839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개선 사항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공의 위치를 고정시키는 케이스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제작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  일정한 포구 초속을 위해 포신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제작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(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현재 재설계 중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)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브라켓을 활용해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스테핑모터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-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발사대 간의 안정성 향상  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메인 프레임 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: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PLA</a:t>
            </a:r>
            <a:br>
              <a:rPr kumimoji="0" lang="ko-KR" altLang="en-US" sz="17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7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lang="ko-KR" altLang="en-US" sz="1700" dirty="0"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lang="ko-KR" altLang="en-US" sz="1500" dirty="0">
                <a:latin typeface="+mn-ea"/>
                <a:ea typeface="+mn-ea"/>
                <a:cs typeface="Libre Franklin"/>
                <a:sym typeface="Libre Franklin"/>
              </a:rPr>
              <a:t>경제적</a:t>
            </a:r>
            <a:r>
              <a:rPr lang="en-US" altLang="ko-KR" sz="1500" dirty="0">
                <a:latin typeface="+mn-ea"/>
                <a:ea typeface="+mn-ea"/>
                <a:cs typeface="Libre Franklin"/>
                <a:sym typeface="Libre Franklin"/>
              </a:rPr>
              <a:t>, </a:t>
            </a:r>
            <a:r>
              <a:rPr lang="ko-KR" altLang="en-US" sz="1500" dirty="0">
                <a:latin typeface="+mn-ea"/>
                <a:ea typeface="+mn-ea"/>
                <a:cs typeface="Libre Franklin"/>
                <a:sym typeface="Libre Franklin"/>
              </a:rPr>
              <a:t>친환경적 재료 사용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endParaRPr kumimoji="0" lang="ko-KR" altLang="en-US" sz="1500" b="0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추가 개선 사항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PLA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가 열에 약한 점을 고려한 추가적인 도료 코팅 예정 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500" b="0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4"/>
          <p:cNvPicPr/>
          <p:nvPr/>
        </p:nvPicPr>
        <p:blipFill rotWithShape="1">
          <a:blip r:embed="rId3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54406" y="330200"/>
            <a:ext cx="11029616" cy="8585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4.1.3</a:t>
            </a:r>
            <a:r>
              <a:rPr lang="ko-KR" altLang="en-US" b="1" dirty="0">
                <a:latin typeface="+mj-ea"/>
                <a:ea typeface="+mj-ea"/>
              </a:rPr>
              <a:t> 초기 </a:t>
            </a:r>
            <a:r>
              <a:rPr lang="ko-KR" altLang="en-US" b="1" dirty="0" err="1">
                <a:latin typeface="+mj-ea"/>
                <a:ea typeface="+mj-ea"/>
              </a:rPr>
              <a:t>디텍터부</a:t>
            </a:r>
            <a:r>
              <a:rPr lang="ko-KR" altLang="en-US" b="1" dirty="0">
                <a:latin typeface="+mj-ea"/>
                <a:ea typeface="+mj-ea"/>
              </a:rPr>
              <a:t> 문제점</a:t>
            </a:r>
          </a:p>
        </p:txBody>
      </p:sp>
      <p:pic>
        <p:nvPicPr>
          <p:cNvPr id="6" name="Google Shape;117;p4"/>
          <p:cNvPicPr/>
          <p:nvPr/>
        </p:nvPicPr>
        <p:blipFill rotWithShape="1">
          <a:blip r:embed="rId3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;p9"/>
          <p:cNvSpPr/>
          <p:nvPr/>
        </p:nvSpPr>
        <p:spPr>
          <a:xfrm>
            <a:off x="5422899" y="1497371"/>
            <a:ext cx="5547633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전압 분배 불안정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전압이 불안정해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서보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모터가 흔들리는 상황이 발생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서보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모터가 흔들려 좌표 오차가 존재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500" b="0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라이더 센서 정확도 문제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짧은 거리 기준으로도 큰 오차가 발생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</p:txBody>
      </p:sp>
      <p:pic>
        <p:nvPicPr>
          <p:cNvPr id="13" name="그림 2"/>
          <p:cNvPicPr>
            <a:picLocks noChangeAspect="1"/>
          </p:cNvPicPr>
          <p:nvPr/>
        </p:nvPicPr>
        <p:blipFill rotWithShape="1">
          <a:blip r:embed="rId4"/>
          <a:srcRect l="5100" r="6370" b="6650"/>
          <a:stretch>
            <a:fillRect/>
          </a:stretch>
        </p:blipFill>
        <p:spPr>
          <a:xfrm>
            <a:off x="491736" y="1749653"/>
            <a:ext cx="4038143" cy="4204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4"/>
          <p:cNvPicPr/>
          <p:nvPr/>
        </p:nvPicPr>
        <p:blipFill rotWithShape="1">
          <a:blip r:embed="rId3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54406" y="0"/>
            <a:ext cx="11029616" cy="11887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4.1.4</a:t>
            </a:r>
            <a:r>
              <a:rPr lang="ko-KR" altLang="en-US" b="1" dirty="0">
                <a:latin typeface="+mj-ea"/>
                <a:ea typeface="+mj-ea"/>
              </a:rPr>
              <a:t> 초기 모델 대비 개선 사항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 err="1">
                <a:latin typeface="+mj-ea"/>
                <a:ea typeface="+mj-ea"/>
              </a:rPr>
              <a:t>디텍터부</a:t>
            </a:r>
            <a:r>
              <a:rPr lang="en-US" altLang="ko-KR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6" name="Google Shape;117;p4"/>
          <p:cNvPicPr/>
          <p:nvPr/>
        </p:nvPicPr>
        <p:blipFill rotWithShape="1">
          <a:blip r:embed="rId3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;p9"/>
          <p:cNvSpPr/>
          <p:nvPr/>
        </p:nvSpPr>
        <p:spPr>
          <a:xfrm>
            <a:off x="5156200" y="1536122"/>
            <a:ext cx="6853464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디텍터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서보모터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 대신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스테핑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 모터 사용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  라이더 센서 교체를 통해 정확도 증가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</a:p>
          <a:p>
            <a:pPr marL="457200" lvl="0" indent="-333756">
              <a:lnSpc>
                <a:spcPct val="110000"/>
              </a:lnSpc>
              <a:spcBef>
                <a:spcPts val="360"/>
              </a:spcBef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메인 프레임 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: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PLA</a:t>
            </a:r>
            <a:br>
              <a:rPr kumimoji="0" lang="ko-KR" altLang="en-US" sz="17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7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7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lang="ko-KR" altLang="en-US" sz="1500" dirty="0">
                <a:latin typeface="+mn-ea"/>
                <a:cs typeface="Libre Franklin"/>
                <a:sym typeface="Libre Franklin"/>
              </a:rPr>
              <a:t>경제적</a:t>
            </a:r>
            <a:r>
              <a:rPr lang="en-US" altLang="ko-KR" sz="1500" dirty="0">
                <a:latin typeface="+mn-ea"/>
                <a:cs typeface="Libre Franklin"/>
                <a:sym typeface="Libre Franklin"/>
              </a:rPr>
              <a:t>, </a:t>
            </a:r>
            <a:r>
              <a:rPr lang="ko-KR" altLang="en-US" sz="1500" dirty="0">
                <a:latin typeface="+mn-ea"/>
                <a:cs typeface="Libre Franklin"/>
                <a:sym typeface="Libre Franklin"/>
              </a:rPr>
              <a:t>친환경적 재료 사용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endParaRPr kumimoji="0" lang="ko-KR" altLang="en-US" sz="1500" b="0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추가 개선 사항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PLA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가 열에 약한 점을 고려한 추가적인 도료 코팅 예정 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기존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8x8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카메라 대신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32x24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pixel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고 성능 열 화상 카메라로 교체 예정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4476" y="1473654"/>
            <a:ext cx="4440464" cy="4640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4"/>
          <p:cNvPicPr/>
          <p:nvPr/>
        </p:nvPicPr>
        <p:blipFill rotWithShape="1">
          <a:blip r:embed="rId5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54406" y="0"/>
            <a:ext cx="11029616" cy="11887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5.</a:t>
            </a:r>
            <a:r>
              <a:rPr lang="ko-KR" altLang="en-US" b="1" dirty="0">
                <a:latin typeface="+mj-ea"/>
                <a:ea typeface="+mj-ea"/>
              </a:rPr>
              <a:t> 구동 영상</a:t>
            </a:r>
          </a:p>
        </p:txBody>
      </p:sp>
      <p:pic>
        <p:nvPicPr>
          <p:cNvPr id="6" name="Google Shape;117;p4"/>
          <p:cNvPicPr/>
          <p:nvPr/>
        </p:nvPicPr>
        <p:blipFill rotWithShape="1">
          <a:blip r:embed="rId5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완파 최종 시연 영상">
            <a:hlinkClick r:id="" action="ppaction://media"/>
            <a:extLst>
              <a:ext uri="{FF2B5EF4-FFF2-40B4-BE49-F238E27FC236}">
                <a16:creationId xmlns:a16="http://schemas.microsoft.com/office/drawing/2014/main" id="{812E7AF2-C904-4C58-8BEB-2DF552C3C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354"/>
            <a:ext cx="12192000" cy="6852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4"/>
          <p:cNvPicPr/>
          <p:nvPr/>
        </p:nvPicPr>
        <p:blipFill rotWithShape="1">
          <a:blip r:embed="rId3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54406" y="355600"/>
            <a:ext cx="11029616" cy="8331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6.</a:t>
            </a:r>
            <a:r>
              <a:rPr lang="ko-KR" altLang="en-US" b="1" dirty="0">
                <a:latin typeface="+mj-ea"/>
                <a:ea typeface="+mj-ea"/>
              </a:rPr>
              <a:t> 결론 및 추가 개선 사항</a:t>
            </a:r>
          </a:p>
        </p:txBody>
      </p:sp>
      <p:pic>
        <p:nvPicPr>
          <p:cNvPr id="6" name="Google Shape;117;p4"/>
          <p:cNvPicPr/>
          <p:nvPr/>
        </p:nvPicPr>
        <p:blipFill rotWithShape="1">
          <a:blip r:embed="rId3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;p9"/>
          <p:cNvSpPr/>
          <p:nvPr/>
        </p:nvSpPr>
        <p:spPr>
          <a:xfrm>
            <a:off x="545249" y="1470807"/>
            <a:ext cx="11101501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결론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디텍터와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터렛간의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상대 좌표를 활용해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터렛에서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화재지점까지의 수평 거리와 수직 거리를 파악할 수 있음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주어진 수평 거리와 수직 거리의 데이터에 따라서 포구 속도와 포구 각 설정 완료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en-US" altLang="ko-KR" sz="1500" b="1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-&gt;</a:t>
            </a:r>
            <a:r>
              <a:rPr kumimoji="0" lang="ko-KR" altLang="en-US" sz="1500" b="1" i="0" u="none" strike="noStrike" kern="0" cap="none" spc="0" normalizeH="0" baseline="0" dirty="0">
                <a:solidFill>
                  <a:srgbClr val="FF0000"/>
                </a:solidFill>
                <a:latin typeface="+mn-ea"/>
                <a:ea typeface="+mn-ea"/>
                <a:cs typeface="Libre Franklin"/>
                <a:sym typeface="Libre Franklin"/>
              </a:rPr>
              <a:t> 화재 진압 가능성 확인 완료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추가 개선 사항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엔코더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모터 추가 장착을 통해 정확도를 실시간으로 체크 가능한 시스템 추가 설계 예정</a:t>
            </a: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무선 통신 기술을 개발 및 적용해 추가적인 입력 없이도 거리에 따라 포구 속도와 포구 각을 설정할 수 있도록 설계 예정</a:t>
            </a: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.</a:t>
            </a:r>
            <a:b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en-US" altLang="ko-KR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장애물 회피 알고리즘 적용</a:t>
            </a:r>
            <a:endParaRPr kumimoji="0" lang="en-US" altLang="ko-KR" sz="1500" b="0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4"/>
          <p:cNvPicPr/>
          <p:nvPr/>
        </p:nvPicPr>
        <p:blipFill rotWithShape="1">
          <a:blip r:embed="rId3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54406" y="355600"/>
            <a:ext cx="11029616" cy="8331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Q&amp;A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6" name="Google Shape;117;p4"/>
          <p:cNvPicPr/>
          <p:nvPr/>
        </p:nvPicPr>
        <p:blipFill rotWithShape="1">
          <a:blip r:embed="rId3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560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Contents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3" y="1795235"/>
            <a:ext cx="5194767" cy="3633047"/>
          </a:xfrm>
        </p:spPr>
        <p:txBody>
          <a:bodyPr>
            <a:noAutofit/>
          </a:bodyPr>
          <a:lstStyle/>
          <a:p>
            <a:pPr marL="370000" indent="-370000">
              <a:buSzPct val="100000"/>
              <a:buAutoNum type="arabicPeriod"/>
              <a:defRPr/>
            </a:pPr>
            <a:endParaRPr lang="en-US" altLang="ko-KR" b="1" dirty="0">
              <a:latin typeface="+mn-ea"/>
              <a:ea typeface="+mn-ea"/>
              <a:cs typeface="함초롬돋움"/>
            </a:endParaRPr>
          </a:p>
          <a:p>
            <a:pPr marL="370000" indent="-370000">
              <a:buSzPct val="100000"/>
              <a:buAutoNum type="arabicPeriod"/>
              <a:defRPr/>
            </a:pPr>
            <a:r>
              <a:rPr lang="ko-KR" altLang="en-US" b="1" dirty="0">
                <a:latin typeface="+mn-ea"/>
                <a:ea typeface="+mn-ea"/>
                <a:cs typeface="함초롬돋움"/>
              </a:rPr>
              <a:t>주요 고려 사항</a:t>
            </a:r>
          </a:p>
          <a:p>
            <a:pPr marL="370000" indent="-370000">
              <a:buSzPct val="100000"/>
              <a:buAutoNum type="arabicPeriod"/>
              <a:defRPr/>
            </a:pPr>
            <a:endParaRPr lang="ko-KR" altLang="en-US" b="1" dirty="0">
              <a:latin typeface="+mn-ea"/>
              <a:ea typeface="+mn-ea"/>
              <a:cs typeface="함초롬돋움"/>
            </a:endParaRPr>
          </a:p>
          <a:p>
            <a:pPr marL="370000" indent="-370000">
              <a:buSzPct val="100000"/>
              <a:buAutoNum type="arabicPeriod"/>
              <a:defRPr/>
            </a:pPr>
            <a:r>
              <a:rPr lang="ko-KR" altLang="en-US" b="1" dirty="0">
                <a:latin typeface="+mn-ea"/>
                <a:ea typeface="+mn-ea"/>
                <a:cs typeface="함초롬돋움"/>
              </a:rPr>
              <a:t>연구인력 및 추진일정</a:t>
            </a:r>
          </a:p>
          <a:p>
            <a:pPr marL="370000" indent="-370000">
              <a:buSzPct val="100000"/>
              <a:buAutoNum type="arabicPeriod"/>
              <a:defRPr/>
            </a:pPr>
            <a:endParaRPr lang="ko-KR" altLang="en-US" b="1" dirty="0">
              <a:latin typeface="+mn-ea"/>
              <a:ea typeface="+mn-ea"/>
              <a:cs typeface="함초롬돋움"/>
            </a:endParaRPr>
          </a:p>
          <a:p>
            <a:pPr marL="370000" indent="-370000">
              <a:buSzPct val="100000"/>
              <a:buAutoNum type="arabicPeriod"/>
              <a:defRPr/>
            </a:pPr>
            <a:r>
              <a:rPr lang="ko-KR" altLang="en-US" b="1" dirty="0">
                <a:latin typeface="+mn-ea"/>
                <a:ea typeface="+mn-ea"/>
                <a:cs typeface="함초롬돋움"/>
              </a:rPr>
              <a:t>설계 제안 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en-US" altLang="ko-KR" sz="1200" dirty="0">
                <a:latin typeface="+mn-ea"/>
                <a:ea typeface="+mn-ea"/>
                <a:cs typeface="함초롬돋움"/>
              </a:rPr>
              <a:t>3.1)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설계 문제 정의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en-US" altLang="ko-KR" sz="1200" dirty="0">
                <a:latin typeface="+mn-ea"/>
                <a:ea typeface="+mn-ea"/>
                <a:cs typeface="함초롬돋움"/>
              </a:rPr>
              <a:t>3.2)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설계 목표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en-US" altLang="ko-KR" sz="1200" dirty="0">
                <a:latin typeface="+mn-ea"/>
                <a:ea typeface="+mn-ea"/>
                <a:cs typeface="함초롬돋움"/>
              </a:rPr>
              <a:t>3.3)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전체 구동 알고리즘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en-US" altLang="ko-KR" sz="1200" dirty="0">
                <a:latin typeface="+mn-ea"/>
                <a:ea typeface="+mn-ea"/>
                <a:cs typeface="함초롬돋움"/>
              </a:rPr>
              <a:t>3.4)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하드웨어 구동 알고리즘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en-US" altLang="ko-KR" sz="1200" dirty="0">
                <a:latin typeface="+mn-ea"/>
                <a:ea typeface="+mn-ea"/>
                <a:cs typeface="함초롬돋움"/>
              </a:rPr>
              <a:t>3.5)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탄의 발사각 및 화재 지점 판정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ko-KR" altLang="en-US" sz="1200" dirty="0">
                <a:latin typeface="+mn-ea"/>
                <a:ea typeface="+mn-ea"/>
                <a:cs typeface="함초롬돋움"/>
              </a:rPr>
              <a:t>      </a:t>
            </a:r>
            <a:r>
              <a:rPr lang="en-US" altLang="ko-KR" sz="1200" dirty="0">
                <a:latin typeface="+mn-ea"/>
                <a:ea typeface="+mn-ea"/>
                <a:cs typeface="함초롬돋움"/>
              </a:rPr>
              <a:t>3.5.1)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화재 지점 판정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ko-KR" altLang="en-US" sz="1200" dirty="0">
                <a:latin typeface="+mn-ea"/>
                <a:ea typeface="+mn-ea"/>
                <a:cs typeface="함초롬돋움"/>
              </a:rPr>
              <a:t>      </a:t>
            </a:r>
            <a:r>
              <a:rPr lang="en-US" altLang="ko-KR" sz="1200" dirty="0">
                <a:latin typeface="+mn-ea"/>
                <a:ea typeface="+mn-ea"/>
                <a:cs typeface="함초롬돋움"/>
              </a:rPr>
              <a:t>3.5.2)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탄의 발사각 결정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endParaRPr lang="ko-KR" altLang="en-US" sz="1200" dirty="0">
              <a:latin typeface="+mn-ea"/>
              <a:ea typeface="+mn-ea"/>
              <a:cs typeface="함초롬돋움"/>
            </a:endParaRPr>
          </a:p>
          <a:p>
            <a:pPr marL="370000" indent="-370000">
              <a:buSzPct val="100000"/>
              <a:buAutoNum type="arabicPeriod"/>
              <a:defRPr/>
            </a:pPr>
            <a:endParaRPr lang="ko-KR" altLang="en-US" b="1" dirty="0">
              <a:cs typeface="함초롬돋움"/>
            </a:endParaRPr>
          </a:p>
        </p:txBody>
      </p:sp>
      <p:sp>
        <p:nvSpPr>
          <p:cNvPr id="4" name="Google Shape;37;p11"/>
          <p:cNvSpPr>
            <a:spLocks noGrp="1"/>
          </p:cNvSpPr>
          <p:nvPr>
            <p:ph type="body" idx="2"/>
          </p:nvPr>
        </p:nvSpPr>
        <p:spPr>
          <a:xfrm>
            <a:off x="6096000" y="1795235"/>
            <a:ext cx="5194769" cy="3633047"/>
          </a:xfrm>
        </p:spPr>
        <p:txBody>
          <a:bodyPr/>
          <a:lstStyle/>
          <a:p>
            <a:pPr marL="0" indent="0">
              <a:buSzPct val="100000"/>
              <a:buNone/>
              <a:defRPr/>
            </a:pPr>
            <a:r>
              <a:rPr lang="en-US" altLang="ko-KR" b="1" dirty="0">
                <a:solidFill>
                  <a:schemeClr val="accent1"/>
                </a:solidFill>
                <a:latin typeface="+mn-ea"/>
                <a:ea typeface="+mn-ea"/>
                <a:cs typeface="함초롬돋움"/>
              </a:rPr>
              <a:t>4.</a:t>
            </a:r>
            <a:r>
              <a:rPr lang="ko-KR" altLang="en-US" b="1" dirty="0">
                <a:solidFill>
                  <a:schemeClr val="accent1"/>
                </a:solidFill>
                <a:latin typeface="+mn-ea"/>
                <a:ea typeface="+mn-ea"/>
                <a:cs typeface="함초롬돋움"/>
              </a:rPr>
              <a:t> </a:t>
            </a:r>
            <a:r>
              <a:rPr lang="ko-KR" altLang="en-US" b="1" dirty="0">
                <a:latin typeface="+mn-ea"/>
                <a:ea typeface="+mn-ea"/>
                <a:cs typeface="함초롬돋움"/>
              </a:rPr>
              <a:t> 문제점 및 개선사항</a:t>
            </a:r>
            <a:br>
              <a:rPr lang="ko-KR" altLang="en-US" dirty="0">
                <a:latin typeface="+mn-ea"/>
                <a:ea typeface="+mn-ea"/>
                <a:cs typeface="함초롬돋움"/>
              </a:rPr>
            </a:br>
            <a:r>
              <a:rPr lang="ko-KR" altLang="en-US" dirty="0">
                <a:latin typeface="+mn-ea"/>
                <a:ea typeface="+mn-ea"/>
                <a:cs typeface="함초롬돋움"/>
              </a:rPr>
              <a:t>     </a:t>
            </a:r>
            <a:r>
              <a:rPr lang="en-US" altLang="ko-KR" sz="1200" dirty="0">
                <a:latin typeface="+mn-ea"/>
                <a:ea typeface="+mn-ea"/>
                <a:cs typeface="함초롬돋움"/>
              </a:rPr>
              <a:t>4.1)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초기 모델의 문제점</a:t>
            </a:r>
            <a:br>
              <a:rPr lang="en-US" altLang="ko-KR" sz="1200" dirty="0">
                <a:latin typeface="+mn-ea"/>
                <a:ea typeface="+mn-ea"/>
                <a:cs typeface="함초롬돋움"/>
              </a:rPr>
            </a:br>
            <a:r>
              <a:rPr lang="en-US" altLang="ko-KR" sz="1200" dirty="0">
                <a:latin typeface="+mn-ea"/>
                <a:ea typeface="+mn-ea"/>
                <a:cs typeface="함초롬돋움"/>
              </a:rPr>
              <a:t>    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    </a:t>
            </a:r>
            <a:r>
              <a:rPr lang="en-US" altLang="ko-KR" sz="1200" dirty="0">
                <a:latin typeface="+mn-ea"/>
                <a:ea typeface="+mn-ea"/>
                <a:cs typeface="함초롬돋움"/>
              </a:rPr>
              <a:t>  4.1.1) 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초기 </a:t>
            </a:r>
            <a:r>
              <a:rPr lang="ko-KR" altLang="en-US" sz="1200" dirty="0" err="1">
                <a:latin typeface="+mn-ea"/>
                <a:ea typeface="+mn-ea"/>
                <a:cs typeface="함초롬돋움"/>
              </a:rPr>
              <a:t>터렛부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문제점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ko-KR" altLang="en-US" sz="1200" dirty="0">
                <a:latin typeface="+mn-ea"/>
                <a:ea typeface="+mn-ea"/>
                <a:cs typeface="함초롬돋움"/>
              </a:rPr>
              <a:t>           </a:t>
            </a:r>
            <a:r>
              <a:rPr lang="en-US" altLang="ko-KR" sz="1200" dirty="0">
                <a:latin typeface="+mn-ea"/>
                <a:ea typeface="+mn-ea"/>
                <a:cs typeface="함초롬돋움"/>
              </a:rPr>
              <a:t>4.1.2)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초기 모델 대비 개선 사항</a:t>
            </a:r>
            <a:r>
              <a:rPr lang="en-US" altLang="ko-KR" sz="1200" dirty="0">
                <a:latin typeface="+mn-ea"/>
                <a:ea typeface="+mn-ea"/>
                <a:cs typeface="함초롬돋움"/>
              </a:rPr>
              <a:t>(Turret)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ko-KR" altLang="en-US" sz="1200" dirty="0">
                <a:latin typeface="+mn-ea"/>
                <a:ea typeface="+mn-ea"/>
                <a:cs typeface="함초롬돋움"/>
              </a:rPr>
              <a:t>           </a:t>
            </a:r>
            <a:r>
              <a:rPr lang="en-US" altLang="ko-KR" sz="1200" dirty="0">
                <a:latin typeface="+mn-ea"/>
                <a:ea typeface="+mn-ea"/>
                <a:cs typeface="함초롬돋움"/>
              </a:rPr>
              <a:t>4.1.3)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초기 </a:t>
            </a:r>
            <a:r>
              <a:rPr lang="ko-KR" altLang="en-US" sz="1200" dirty="0" err="1">
                <a:latin typeface="+mn-ea"/>
                <a:ea typeface="+mn-ea"/>
                <a:cs typeface="함초롬돋움"/>
              </a:rPr>
              <a:t>디텍터부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 문제점</a:t>
            </a:r>
            <a:br>
              <a:rPr lang="ko-KR" altLang="en-US" sz="1200" dirty="0">
                <a:latin typeface="+mn-ea"/>
                <a:ea typeface="+mn-ea"/>
                <a:cs typeface="함초롬돋움"/>
              </a:rPr>
            </a:br>
            <a:r>
              <a:rPr lang="ko-KR" altLang="en-US" sz="1200" dirty="0">
                <a:latin typeface="+mn-ea"/>
                <a:ea typeface="+mn-ea"/>
                <a:cs typeface="함초롬돋움"/>
              </a:rPr>
              <a:t>           </a:t>
            </a:r>
            <a:r>
              <a:rPr lang="en-US" altLang="ko-KR" sz="1200" dirty="0">
                <a:latin typeface="+mn-ea"/>
                <a:ea typeface="+mn-ea"/>
                <a:cs typeface="함초롬돋움"/>
              </a:rPr>
              <a:t>4.1.4) </a:t>
            </a:r>
            <a:r>
              <a:rPr lang="ko-KR" altLang="en-US" sz="1200" dirty="0">
                <a:latin typeface="+mn-ea"/>
                <a:ea typeface="+mn-ea"/>
                <a:cs typeface="함초롬돋움"/>
              </a:rPr>
              <a:t>초기 모델 대비 개선 사항</a:t>
            </a:r>
            <a:r>
              <a:rPr lang="en-US" altLang="ko-KR" sz="1200" dirty="0">
                <a:latin typeface="+mn-ea"/>
                <a:ea typeface="+mn-ea"/>
                <a:cs typeface="함초롬돋움"/>
              </a:rPr>
              <a:t>(Detector)</a:t>
            </a:r>
          </a:p>
          <a:p>
            <a:pPr marL="370000" indent="-370000">
              <a:buSzPct val="100000"/>
              <a:buAutoNum type="arabicPeriod"/>
              <a:defRPr/>
            </a:pPr>
            <a:endParaRPr lang="ko-KR" altLang="en-US" dirty="0">
              <a:latin typeface="+mn-ea"/>
              <a:ea typeface="+mn-ea"/>
              <a:cs typeface="함초롬돋움"/>
            </a:endParaRPr>
          </a:p>
          <a:p>
            <a:pPr marL="0" indent="0">
              <a:buSzPct val="100000"/>
              <a:buNone/>
              <a:defRPr/>
            </a:pPr>
            <a:r>
              <a:rPr lang="en-US" altLang="ko-KR" b="1" dirty="0">
                <a:solidFill>
                  <a:schemeClr val="accent1"/>
                </a:solidFill>
                <a:latin typeface="+mn-ea"/>
                <a:ea typeface="+mn-ea"/>
                <a:cs typeface="함초롬돋움"/>
              </a:rPr>
              <a:t>5.</a:t>
            </a:r>
            <a:r>
              <a:rPr lang="ko-KR" altLang="en-US" b="1" dirty="0">
                <a:solidFill>
                  <a:schemeClr val="accent1"/>
                </a:solidFill>
                <a:latin typeface="+mn-ea"/>
                <a:ea typeface="+mn-ea"/>
                <a:cs typeface="함초롬돋움"/>
              </a:rPr>
              <a:t> </a:t>
            </a:r>
            <a:r>
              <a:rPr lang="ko-KR" altLang="en-US" b="1" dirty="0">
                <a:latin typeface="+mn-ea"/>
                <a:ea typeface="+mn-ea"/>
                <a:cs typeface="함초롬돋움"/>
              </a:rPr>
              <a:t> 구동 영상</a:t>
            </a:r>
          </a:p>
          <a:p>
            <a:pPr marL="370000" indent="-370000">
              <a:buSzPct val="100000"/>
              <a:buAutoNum type="arabicPeriod"/>
              <a:defRPr/>
            </a:pPr>
            <a:endParaRPr lang="ko-KR" altLang="en-US" b="1" dirty="0">
              <a:latin typeface="+mn-ea"/>
              <a:ea typeface="+mn-ea"/>
              <a:cs typeface="함초롬돋움"/>
            </a:endParaRPr>
          </a:p>
          <a:p>
            <a:pPr marL="0" indent="0">
              <a:buSzPct val="100000"/>
              <a:buNone/>
              <a:defRPr/>
            </a:pPr>
            <a:r>
              <a:rPr lang="en-US" altLang="ko-KR" b="1" dirty="0">
                <a:solidFill>
                  <a:schemeClr val="accent1"/>
                </a:solidFill>
                <a:latin typeface="+mn-ea"/>
                <a:ea typeface="+mn-ea"/>
                <a:cs typeface="함초롬돋움"/>
              </a:rPr>
              <a:t>6.</a:t>
            </a:r>
            <a:r>
              <a:rPr lang="ko-KR" altLang="en-US" b="1" dirty="0">
                <a:solidFill>
                  <a:schemeClr val="accent1"/>
                </a:solidFill>
                <a:latin typeface="+mn-ea"/>
                <a:ea typeface="+mn-ea"/>
                <a:cs typeface="함초롬돋움"/>
              </a:rPr>
              <a:t> </a:t>
            </a:r>
            <a:r>
              <a:rPr lang="ko-KR" altLang="en-US" b="1" dirty="0">
                <a:latin typeface="+mn-ea"/>
                <a:ea typeface="+mn-ea"/>
                <a:cs typeface="함초롬돋움"/>
              </a:rPr>
              <a:t> 결론 및 추가 개선 사항</a:t>
            </a:r>
          </a:p>
          <a:p>
            <a:pPr marL="370000" indent="-370000">
              <a:buSzPct val="100000"/>
              <a:buAutoNum type="arabicPeriod"/>
              <a:defRPr/>
            </a:pPr>
            <a:endParaRPr lang="ko-KR" altLang="en-US" b="1" dirty="0">
              <a:cs typeface="함초롬돋움"/>
            </a:endParaRPr>
          </a:p>
          <a:p>
            <a:pPr marL="370000" indent="-370000">
              <a:buSzPct val="100000"/>
              <a:buAutoNum type="arabicPeriod"/>
              <a:defRPr/>
            </a:pPr>
            <a:endParaRPr lang="ko-KR" altLang="en-US" b="1" dirty="0">
              <a:cs typeface="함초롬돋움"/>
            </a:endParaRPr>
          </a:p>
        </p:txBody>
      </p:sp>
      <p:pic>
        <p:nvPicPr>
          <p:cNvPr id="6" name="Google Shape;116;p4"/>
          <p:cNvPicPr/>
          <p:nvPr/>
        </p:nvPicPr>
        <p:blipFill rotWithShape="1">
          <a:blip r:embed="rId2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7;p4"/>
          <p:cNvPicPr/>
          <p:nvPr/>
        </p:nvPicPr>
        <p:blipFill rotWithShape="1">
          <a:blip r:embed="rId2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65531" y="294821"/>
            <a:ext cx="11029616" cy="893898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1.</a:t>
            </a:r>
            <a:r>
              <a:rPr lang="ko-KR" altLang="en-US" b="1" dirty="0">
                <a:latin typeface="+mj-ea"/>
                <a:ea typeface="+mj-ea"/>
              </a:rPr>
              <a:t> 주요 고려 사항</a:t>
            </a:r>
          </a:p>
        </p:txBody>
      </p:sp>
      <p:sp>
        <p:nvSpPr>
          <p:cNvPr id="3" name="Google Shape;23;p9"/>
          <p:cNvSpPr>
            <a:spLocks noGrp="1"/>
          </p:cNvSpPr>
          <p:nvPr>
            <p:ph type="body" idx="1"/>
          </p:nvPr>
        </p:nvSpPr>
        <p:spPr>
          <a:xfrm>
            <a:off x="581191" y="1362292"/>
            <a:ext cx="11029615" cy="4961182"/>
          </a:xfrm>
        </p:spPr>
        <p:txBody>
          <a:bodyPr>
            <a:normAutofit lnSpcReduction="10000"/>
          </a:bodyPr>
          <a:lstStyle/>
          <a:p>
            <a:pPr>
              <a:buSzPct val="100000"/>
              <a:defRPr/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</a:rPr>
              <a:t>관련 기술 동향 </a:t>
            </a:r>
            <a:br>
              <a:rPr lang="ko-KR" altLang="en-US" b="1" dirty="0">
                <a:solidFill>
                  <a:schemeClr val="dk1"/>
                </a:solidFill>
                <a:latin typeface="+mn-ea"/>
                <a:ea typeface="+mn-ea"/>
              </a:rPr>
            </a:br>
            <a:br>
              <a:rPr lang="ko-KR" altLang="en-US" b="1" dirty="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chemeClr val="dk1"/>
                </a:solidFill>
                <a:latin typeface="+mn-ea"/>
                <a:ea typeface="+mn-ea"/>
              </a:rPr>
              <a:t> 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</a:rPr>
              <a:t>시뮬레이션 기반의 피난 예측 기술</a:t>
            </a:r>
            <a:br>
              <a:rPr lang="en-US" altLang="ko-KR" sz="1500" dirty="0">
                <a:solidFill>
                  <a:schemeClr val="dk1"/>
                </a:solidFill>
                <a:latin typeface="+mn-ea"/>
                <a:ea typeface="+mn-ea"/>
              </a:rPr>
            </a:br>
            <a:br>
              <a:rPr lang="ko-KR" altLang="en-US" sz="1500" dirty="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</a:rPr>
              <a:t>  에너지 절약 기술</a:t>
            </a:r>
            <a:br>
              <a:rPr lang="en-US" altLang="ko-KR" sz="1500" dirty="0">
                <a:solidFill>
                  <a:schemeClr val="dk1"/>
                </a:solidFill>
                <a:latin typeface="+mn-ea"/>
                <a:ea typeface="+mn-ea"/>
              </a:rPr>
            </a:br>
            <a:br>
              <a:rPr lang="ko-KR" altLang="en-US" sz="1500" dirty="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</a:rPr>
              <a:t>  스마트 소방 방재 시스템</a:t>
            </a:r>
            <a:br>
              <a:rPr lang="en-US" altLang="ko-KR" b="1" dirty="0">
                <a:solidFill>
                  <a:schemeClr val="dk1"/>
                </a:solidFill>
                <a:latin typeface="+mn-ea"/>
                <a:ea typeface="+mn-ea"/>
              </a:rPr>
            </a:br>
            <a:br>
              <a:rPr lang="en-US" altLang="ko-KR" b="1" dirty="0">
                <a:solidFill>
                  <a:schemeClr val="dk1"/>
                </a:solidFill>
                <a:latin typeface="+mn-ea"/>
                <a:ea typeface="+mn-ea"/>
              </a:rPr>
            </a:br>
            <a:endParaRPr lang="en-US" altLang="ko-KR" b="1" dirty="0">
              <a:solidFill>
                <a:schemeClr val="dk1"/>
              </a:solidFill>
              <a:latin typeface="+mn-ea"/>
              <a:ea typeface="+mn-ea"/>
            </a:endParaRPr>
          </a:p>
          <a:p>
            <a:pPr>
              <a:buSzPct val="100000"/>
              <a:defRPr/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</a:rPr>
              <a:t>관련 특허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</a:rPr>
              <a:t>(</a:t>
            </a:r>
            <a:r>
              <a:rPr lang="en-US" altLang="ko-KR" sz="2000" b="1" dirty="0" err="1">
                <a:solidFill>
                  <a:schemeClr val="dk1"/>
                </a:solidFill>
                <a:latin typeface="+mn-ea"/>
                <a:ea typeface="+mn-ea"/>
              </a:rPr>
              <a:t>kipris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</a:rPr>
              <a:t>)</a:t>
            </a:r>
            <a:br>
              <a:rPr lang="en-US" altLang="ko-KR" b="1" dirty="0">
                <a:solidFill>
                  <a:schemeClr val="dk1"/>
                </a:solidFill>
                <a:latin typeface="+mn-ea"/>
                <a:ea typeface="+mn-ea"/>
              </a:rPr>
            </a:br>
            <a:br>
              <a:rPr lang="en-US" altLang="ko-KR" b="1" dirty="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</a:rPr>
              <a:t>자동 소화 설비 장치</a:t>
            </a:r>
            <a:br>
              <a:rPr lang="en-US" altLang="ko-KR" sz="1500" dirty="0">
                <a:solidFill>
                  <a:schemeClr val="dk1"/>
                </a:solidFill>
                <a:latin typeface="+mn-ea"/>
                <a:ea typeface="+mn-ea"/>
              </a:rPr>
            </a:br>
            <a:br>
              <a:rPr lang="en-US" altLang="ko-KR" sz="1500" dirty="0">
                <a:solidFill>
                  <a:schemeClr val="dk1"/>
                </a:solidFill>
                <a:latin typeface="+mn-ea"/>
                <a:ea typeface="+mn-ea"/>
              </a:rPr>
            </a:b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</a:rPr>
              <a:t>적외선 </a:t>
            </a:r>
            <a:r>
              <a:rPr lang="ko-KR" altLang="en-US" sz="1500" dirty="0" err="1">
                <a:solidFill>
                  <a:schemeClr val="dk1"/>
                </a:solidFill>
                <a:latin typeface="+mn-ea"/>
                <a:ea typeface="+mn-ea"/>
              </a:rPr>
              <a:t>열영상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</a:rPr>
              <a:t> 기반의 스마트 화재감지 시스템 및 자동 소화 장치 인터페이스 플랫폼</a:t>
            </a:r>
            <a:endParaRPr lang="en-US" altLang="ko-KR" sz="1500" dirty="0">
              <a:solidFill>
                <a:schemeClr val="dk1"/>
              </a:solidFill>
              <a:latin typeface="+mn-ea"/>
              <a:ea typeface="+mn-ea"/>
            </a:endParaRPr>
          </a:p>
          <a:p>
            <a:pPr>
              <a:buSzPct val="100000"/>
              <a:defRPr/>
            </a:pPr>
            <a:endParaRPr lang="en-US" altLang="ko-KR" sz="1500" b="1" dirty="0">
              <a:solidFill>
                <a:schemeClr val="dk1"/>
              </a:solidFill>
              <a:latin typeface="+mn-ea"/>
              <a:ea typeface="+mn-ea"/>
            </a:endParaRPr>
          </a:p>
          <a:p>
            <a:pPr marL="123444" indent="0">
              <a:buSzPct val="100000"/>
              <a:buNone/>
              <a:defRPr/>
            </a:pP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설계 목표와 일치하는 선행 기술 연구 및 특허는 존재하지 않았음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br>
              <a:rPr lang="ko-KR" altLang="en-US" b="1" dirty="0">
                <a:solidFill>
                  <a:schemeClr val="dk1"/>
                </a:solidFill>
                <a:latin typeface="+mn-ea"/>
                <a:ea typeface="+mn-ea"/>
              </a:rPr>
            </a:br>
            <a:endParaRPr lang="ko-KR" altLang="en-US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4" name="Google Shape;116;p4"/>
          <p:cNvPicPr/>
          <p:nvPr/>
        </p:nvPicPr>
        <p:blipFill rotWithShape="1">
          <a:blip r:embed="rId2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7;p4"/>
          <p:cNvPicPr/>
          <p:nvPr/>
        </p:nvPicPr>
        <p:blipFill rotWithShape="1">
          <a:blip r:embed="rId2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47559" y="238125"/>
            <a:ext cx="11029616" cy="950595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2.</a:t>
            </a:r>
            <a:r>
              <a:rPr lang="ko-KR" altLang="en-US" b="1" dirty="0">
                <a:latin typeface="+mj-ea"/>
                <a:ea typeface="+mj-ea"/>
              </a:rPr>
              <a:t> 연구인력 및 추진일정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137356"/>
              </p:ext>
            </p:extLst>
          </p:nvPr>
        </p:nvGraphicFramePr>
        <p:xfrm>
          <a:off x="5914571" y="806767"/>
          <a:ext cx="5772377" cy="5301615"/>
        </p:xfrm>
        <a:graphic>
          <a:graphicData uri="http://schemas.openxmlformats.org/drawingml/2006/table">
            <a:tbl>
              <a:tblPr firstRow="1" bandRow="1">
                <a:tableStyleId>{42320776-619C-4BAB-845C-80F7B59164DB}</a:tableStyleId>
              </a:tblPr>
              <a:tblGrid>
                <a:gridCol w="1019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2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2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21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43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7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4774">
                  <a:extLst>
                    <a:ext uri="{9D8B030D-6E8A-4147-A177-3AD203B41FA5}">
                      <a16:colId xmlns:a16="http://schemas.microsoft.com/office/drawing/2014/main" val="4269093767"/>
                    </a:ext>
                  </a:extLst>
                </a:gridCol>
                <a:gridCol w="274774">
                  <a:extLst>
                    <a:ext uri="{9D8B030D-6E8A-4147-A177-3AD203B41FA5}">
                      <a16:colId xmlns:a16="http://schemas.microsoft.com/office/drawing/2014/main" val="2234918801"/>
                    </a:ext>
                  </a:extLst>
                </a:gridCol>
              </a:tblGrid>
              <a:tr h="7296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설계 진행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0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0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하드웨어 </a:t>
                      </a:r>
                      <a:r>
                        <a:rPr lang="en-US" altLang="ko-KR" sz="15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3D</a:t>
                      </a:r>
                      <a:r>
                        <a:rPr lang="ko-KR" altLang="en-US" sz="15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990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센서 및 모터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990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소프트웨어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990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9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10" name="Google Shape;116;p4"/>
          <p:cNvPicPr/>
          <p:nvPr/>
        </p:nvPicPr>
        <p:blipFill rotWithShape="1">
          <a:blip r:embed="rId2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7;p4"/>
          <p:cNvPicPr/>
          <p:nvPr/>
        </p:nvPicPr>
        <p:blipFill rotWithShape="1">
          <a:blip r:embed="rId2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08407"/>
              </p:ext>
            </p:extLst>
          </p:nvPr>
        </p:nvGraphicFramePr>
        <p:xfrm>
          <a:off x="590094" y="1590080"/>
          <a:ext cx="5145019" cy="4523744"/>
        </p:xfrm>
        <a:graphic>
          <a:graphicData uri="http://schemas.openxmlformats.org/drawingml/2006/table">
            <a:tbl>
              <a:tblPr firstRow="1" bandRow="1">
                <a:tableStyleId>{42320776-619C-4BAB-845C-80F7B59164DB}</a:tableStyleId>
              </a:tblPr>
              <a:tblGrid>
                <a:gridCol w="97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84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53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3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임준태</a:t>
                      </a:r>
                      <a:endParaRPr sz="13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i="0" u="none" strike="noStrik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터렛부</a:t>
                      </a:r>
                      <a:r>
                        <a:rPr lang="ko-KR" altLang="en-US" sz="1300" b="0" i="0" u="none" strike="noStrike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소프트웨어 설계</a:t>
                      </a:r>
                      <a:endParaRPr lang="en-US" altLang="ko-KR" sz="1300" b="0" i="0" u="none" strike="noStrike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0" i="0" u="none" strike="noStrike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발사 이론 정의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팀장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53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3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정진화</a:t>
                      </a:r>
                      <a:endParaRPr sz="13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소프트웨어 설계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보고서 작성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53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이지섭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소프트웨어 설계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일정 관리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53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곽태정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하드웨어 설계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하드웨어 해석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예정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부팀장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53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정민근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하드웨어 설계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물품 구매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291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3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신승빈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소프트웨어 라이브러리 설계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통신기술 설계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300" b="0" i="0" u="none" strike="noStrike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65531" y="0"/>
            <a:ext cx="11029616" cy="11887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3.1</a:t>
            </a:r>
            <a:r>
              <a:rPr lang="ko-KR" altLang="en-US" b="1" dirty="0">
                <a:latin typeface="+mj-ea"/>
                <a:ea typeface="+mj-ea"/>
              </a:rPr>
              <a:t> 설계 문제 정의 </a:t>
            </a:r>
          </a:p>
        </p:txBody>
      </p:sp>
      <p:sp>
        <p:nvSpPr>
          <p:cNvPr id="8" name="Google Shape;23;p9"/>
          <p:cNvSpPr/>
          <p:nvPr/>
        </p:nvSpPr>
        <p:spPr>
          <a:xfrm>
            <a:off x="545249" y="1534307"/>
            <a:ext cx="11101501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Low latency</a:t>
            </a:r>
            <a:b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저 지연의 기술적 목표 성취로 실시간 시스템</a:t>
            </a:r>
            <a:r>
              <a:rPr kumimoji="0" lang="en-US" altLang="ko-KR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(Real Time)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구현</a:t>
            </a: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Fail Safe System</a:t>
            </a:r>
            <a:b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화재에 직접적으로 개입하는 시스템이므로</a:t>
            </a:r>
            <a:r>
              <a:rPr kumimoji="0" lang="en-US" altLang="ko-KR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,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오작동시 추가적인 피해 가능성 존재</a:t>
            </a:r>
            <a:r>
              <a:rPr kumimoji="0" lang="en-US" altLang="ko-KR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.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따라서 이에 관련한 솔루션을 제시</a:t>
            </a: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연산 분배</a:t>
            </a:r>
            <a:br>
              <a:rPr kumimoji="0" lang="ko-KR" altLang="en-US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각 </a:t>
            </a:r>
            <a:r>
              <a:rPr kumimoji="0" lang="en-US" altLang="ko-KR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MCU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및 연산 장치의 한계성능 및 안정성능 검증 후 적절히 연산을 분배해 하드웨어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아키텍쳐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구성 </a:t>
            </a:r>
          </a:p>
        </p:txBody>
      </p:sp>
      <p:pic>
        <p:nvPicPr>
          <p:cNvPr id="9" name="Google Shape;116;p4"/>
          <p:cNvPicPr/>
          <p:nvPr/>
        </p:nvPicPr>
        <p:blipFill rotWithShape="1">
          <a:blip r:embed="rId2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7;p4"/>
          <p:cNvPicPr/>
          <p:nvPr/>
        </p:nvPicPr>
        <p:blipFill rotWithShape="1">
          <a:blip r:embed="rId2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65531" y="0"/>
            <a:ext cx="11029616" cy="11887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3.2</a:t>
            </a:r>
            <a:r>
              <a:rPr lang="ko-KR" altLang="en-US" b="1" dirty="0">
                <a:latin typeface="+mj-ea"/>
                <a:ea typeface="+mj-ea"/>
              </a:rPr>
              <a:t> 설계 목표</a:t>
            </a:r>
          </a:p>
        </p:txBody>
      </p:sp>
      <p:sp>
        <p:nvSpPr>
          <p:cNvPr id="8" name="Google Shape;23;p9"/>
          <p:cNvSpPr/>
          <p:nvPr/>
        </p:nvSpPr>
        <p:spPr>
          <a:xfrm>
            <a:off x="545250" y="1171450"/>
            <a:ext cx="11101501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2000" b="1" i="0" u="none" strike="noStrike" kern="0" cap="none" spc="0" normalizeH="0" baseline="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2000" b="1" i="0" u="none" strike="noStrike" kern="0" cap="none" spc="0" normalizeH="0" baseline="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화재 상황 인지 및 위치 파악</a:t>
            </a:r>
            <a:b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 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열 화상 센서를 사용해 화재가 났을 경우 바로 인지해 화재 지점을 특정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123444" marR="0" lvl="0" indent="0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화재 진압</a:t>
            </a:r>
            <a:b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en-US" altLang="ko-KR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17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디텍터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부에서 파악한 화재지점을 </a:t>
            </a:r>
            <a:r>
              <a:rPr kumimoji="0" lang="ko-KR" altLang="en-US" sz="1500" b="0" i="0" u="none" strike="noStrike" kern="0" cap="none" spc="0" normalizeH="0" baseline="0" dirty="0" err="1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터렛으로</a:t>
            </a:r>
            <a:r>
              <a:rPr kumimoji="0" lang="ko-KR" altLang="en-US" sz="1500" b="0" i="0" u="none" strike="noStrike" kern="0" cap="none" spc="0" normalizeH="0" baseline="0" dirty="0">
                <a:solidFill>
                  <a:schemeClr val="dk1"/>
                </a:solidFill>
                <a:latin typeface="+mn-ea"/>
                <a:ea typeface="+mn-ea"/>
                <a:cs typeface="Libre Franklin"/>
                <a:sym typeface="Libre Franklin"/>
              </a:rPr>
              <a:t> 받아와 오차 없이 화재를 진압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1700" b="0" i="0" u="none" strike="noStrike" kern="0" cap="none" spc="0" normalizeH="0" baseline="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2000" b="1" i="0" u="none" strike="noStrike" kern="0" cap="none" spc="0" normalizeH="0" baseline="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Libre Franklin"/>
              <a:sym typeface="Libre Franklin"/>
            </a:endParaRPr>
          </a:p>
        </p:txBody>
      </p:sp>
      <p:pic>
        <p:nvPicPr>
          <p:cNvPr id="9" name="Google Shape;116;p4"/>
          <p:cNvPicPr/>
          <p:nvPr/>
        </p:nvPicPr>
        <p:blipFill rotWithShape="1">
          <a:blip r:embed="rId2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7;p4"/>
          <p:cNvPicPr/>
          <p:nvPr/>
        </p:nvPicPr>
        <p:blipFill rotWithShape="1">
          <a:blip r:embed="rId2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23;p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461357" y="3045678"/>
            <a:ext cx="2972087" cy="26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4198001" y="417818"/>
            <a:ext cx="5248701" cy="11887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Franklin Gothic"/>
              <a:buNone/>
              <a:defRPr/>
            </a:pPr>
            <a:r>
              <a:rPr lang="en-US" altLang="ko-KR" b="1" dirty="0">
                <a:latin typeface="+mj-ea"/>
                <a:ea typeface="+mj-ea"/>
              </a:rPr>
              <a:t>System Configuration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32" name="Google Shape;134;p5"/>
          <p:cNvPicPr/>
          <p:nvPr/>
        </p:nvPicPr>
        <p:blipFill rotWithShape="1">
          <a:blip r:embed="rId4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5;p5"/>
          <p:cNvPicPr/>
          <p:nvPr/>
        </p:nvPicPr>
        <p:blipFill rotWithShape="1">
          <a:blip r:embed="rId4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그룹 37"/>
          <p:cNvGrpSpPr/>
          <p:nvPr/>
        </p:nvGrpSpPr>
        <p:grpSpPr>
          <a:xfrm>
            <a:off x="104333" y="2013702"/>
            <a:ext cx="3946408" cy="3642473"/>
            <a:chOff x="-140380" y="2207060"/>
            <a:chExt cx="3712514" cy="3958658"/>
          </a:xfrm>
        </p:grpSpPr>
        <p:pic>
          <p:nvPicPr>
            <p:cNvPr id="39" name="Google Shape;125;p5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903077" y="2207060"/>
              <a:ext cx="2669057" cy="39586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129;p5"/>
            <p:cNvSpPr txBox="1"/>
            <p:nvPr/>
          </p:nvSpPr>
          <p:spPr>
            <a:xfrm>
              <a:off x="-31356" y="2656387"/>
              <a:ext cx="2108152" cy="4347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+mn-ea"/>
                  <a:ea typeface="+mn-ea"/>
                  <a:sym typeface="Arial"/>
                </a:rPr>
                <a:t>Detector</a:t>
              </a:r>
              <a:r>
                <a:rPr lang="ko-KR" sz="2000" dirty="0">
                  <a:solidFill>
                    <a:schemeClr val="dk1"/>
                  </a:solidFill>
                  <a:latin typeface="+mn-ea"/>
                  <a:ea typeface="+mn-ea"/>
                  <a:sym typeface="Arial"/>
                </a:rPr>
                <a:t> </a:t>
              </a:r>
              <a:endParaRPr sz="2000" dirty="0">
                <a:latin typeface="+mn-ea"/>
                <a:ea typeface="+mn-ea"/>
              </a:endParaRPr>
            </a:p>
          </p:txBody>
        </p:sp>
        <p:sp>
          <p:nvSpPr>
            <p:cNvPr id="41" name="Google Shape;129;p5"/>
            <p:cNvSpPr txBox="1"/>
            <p:nvPr/>
          </p:nvSpPr>
          <p:spPr>
            <a:xfrm>
              <a:off x="-140380" y="5219507"/>
              <a:ext cx="2379428" cy="4347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+mn-ea"/>
                  <a:ea typeface="+mn-ea"/>
                  <a:sym typeface="Arial"/>
                </a:rPr>
                <a:t>Turret</a:t>
              </a:r>
              <a:endParaRPr sz="20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121276" y="2627175"/>
            <a:ext cx="8648255" cy="2508734"/>
            <a:chOff x="3109935" y="2684040"/>
            <a:chExt cx="8648255" cy="2508734"/>
          </a:xfrm>
        </p:grpSpPr>
        <p:grpSp>
          <p:nvGrpSpPr>
            <p:cNvPr id="8" name="그룹 7"/>
            <p:cNvGrpSpPr/>
            <p:nvPr/>
          </p:nvGrpSpPr>
          <p:grpSpPr>
            <a:xfrm>
              <a:off x="3109935" y="2684040"/>
              <a:ext cx="8648255" cy="2508734"/>
              <a:chOff x="3402956" y="2442691"/>
              <a:chExt cx="8648255" cy="2508734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3402956" y="2442691"/>
                <a:ext cx="8648255" cy="1535387"/>
                <a:chOff x="3201788" y="2925642"/>
                <a:chExt cx="8648255" cy="1535387"/>
              </a:xfrm>
            </p:grpSpPr>
            <p:grpSp>
              <p:nvGrpSpPr>
                <p:cNvPr id="48" name="그룹 47"/>
                <p:cNvGrpSpPr/>
                <p:nvPr/>
              </p:nvGrpSpPr>
              <p:grpSpPr>
                <a:xfrm>
                  <a:off x="3818998" y="2925642"/>
                  <a:ext cx="8031045" cy="1241099"/>
                  <a:chOff x="3521832" y="2146372"/>
                  <a:chExt cx="8905505" cy="1647864"/>
                </a:xfrm>
              </p:grpSpPr>
              <p:grpSp>
                <p:nvGrpSpPr>
                  <p:cNvPr id="55" name="그룹 54"/>
                  <p:cNvGrpSpPr/>
                  <p:nvPr/>
                </p:nvGrpSpPr>
                <p:grpSpPr>
                  <a:xfrm>
                    <a:off x="3521832" y="2611476"/>
                    <a:ext cx="5601626" cy="1182760"/>
                    <a:chOff x="3521826" y="2611475"/>
                    <a:chExt cx="5601627" cy="1182760"/>
                  </a:xfrm>
                </p:grpSpPr>
                <p:sp>
                  <p:nvSpPr>
                    <p:cNvPr id="56" name="화살표: 오른쪽 10"/>
                    <p:cNvSpPr/>
                    <p:nvPr/>
                  </p:nvSpPr>
                  <p:spPr>
                    <a:xfrm rot="19696658">
                      <a:off x="3521826" y="3370139"/>
                      <a:ext cx="664557" cy="288036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>
                        <a:alpha val="100000"/>
                      </a:srgbClr>
                    </a:solidFill>
                    <a:ln w="12700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ko-KR" altLang="en-US" sz="1800" b="0" i="0" u="none" strike="noStrike" kern="1200" cap="none" spc="0" normalizeH="0" baseline="0" dirty="0">
                        <a:solidFill>
                          <a:srgbClr val="FFFFFF"/>
                        </a:solidFill>
                        <a:latin typeface="바탕체" panose="02030609000101010101" pitchFamily="17" charset="-127"/>
                        <a:ea typeface="맑은 고딕"/>
                        <a:cs typeface="맑은 고딕"/>
                      </a:endParaRPr>
                    </a:p>
                  </p:txBody>
                </p:sp>
                <p:sp>
                  <p:nvSpPr>
                    <p:cNvPr id="57" name="화살표: 오른쪽 27"/>
                    <p:cNvSpPr/>
                    <p:nvPr/>
                  </p:nvSpPr>
                  <p:spPr>
                    <a:xfrm rot="20481386">
                      <a:off x="4242776" y="2953282"/>
                      <a:ext cx="664557" cy="288036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>
                        <a:alpha val="100000"/>
                      </a:srgbClr>
                    </a:solidFill>
                    <a:ln w="12700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ko-KR" altLang="en-US" sz="1800" b="0" i="0" u="none" strike="noStrike" kern="1200" cap="none" spc="0" normalizeH="0" baseline="0" dirty="0">
                        <a:solidFill>
                          <a:srgbClr val="FFFFFF"/>
                        </a:solidFill>
                        <a:latin typeface="바탕체" panose="02030609000101010101" pitchFamily="17" charset="-127"/>
                        <a:ea typeface="맑은 고딕"/>
                        <a:cs typeface="맑은 고딕"/>
                      </a:endParaRPr>
                    </a:p>
                  </p:txBody>
                </p:sp>
                <p:sp>
                  <p:nvSpPr>
                    <p:cNvPr id="58" name="화살표: 오른쪽 28"/>
                    <p:cNvSpPr/>
                    <p:nvPr/>
                  </p:nvSpPr>
                  <p:spPr>
                    <a:xfrm rot="20783898">
                      <a:off x="5153898" y="2650544"/>
                      <a:ext cx="664557" cy="288036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>
                        <a:alpha val="100000"/>
                      </a:srgbClr>
                    </a:solidFill>
                    <a:ln w="12700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ko-KR" altLang="en-US" sz="1800" b="0" i="0" u="none" strike="noStrike" kern="1200" cap="none" spc="0" normalizeH="0" baseline="0" dirty="0">
                        <a:solidFill>
                          <a:srgbClr val="FFFFFF"/>
                        </a:solidFill>
                        <a:latin typeface="바탕체" panose="02030609000101010101" pitchFamily="17" charset="-127"/>
                        <a:ea typeface="맑은 고딕"/>
                        <a:cs typeface="맑은 고딕"/>
                      </a:endParaRPr>
                    </a:p>
                  </p:txBody>
                </p:sp>
                <p:sp>
                  <p:nvSpPr>
                    <p:cNvPr id="59" name="화살표: 오른쪽 29"/>
                    <p:cNvSpPr/>
                    <p:nvPr/>
                  </p:nvSpPr>
                  <p:spPr>
                    <a:xfrm rot="329978">
                      <a:off x="6094448" y="2611475"/>
                      <a:ext cx="684069" cy="288036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>
                        <a:alpha val="100000"/>
                      </a:srgbClr>
                    </a:solidFill>
                    <a:ln w="12700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ko-KR" altLang="en-US" sz="1800" b="0" i="0" u="none" strike="noStrike" kern="1200" cap="none" spc="0" normalizeH="0" baseline="0" dirty="0">
                        <a:solidFill>
                          <a:srgbClr val="FFFFFF"/>
                        </a:solidFill>
                        <a:latin typeface="바탕체" panose="02030609000101010101" pitchFamily="17" charset="-127"/>
                        <a:ea typeface="맑은 고딕"/>
                        <a:cs typeface="맑은 고딕"/>
                      </a:endParaRPr>
                    </a:p>
                  </p:txBody>
                </p:sp>
                <p:sp>
                  <p:nvSpPr>
                    <p:cNvPr id="60" name="화살표: 오른쪽 30"/>
                    <p:cNvSpPr/>
                    <p:nvPr/>
                  </p:nvSpPr>
                  <p:spPr>
                    <a:xfrm rot="614488">
                      <a:off x="6957572" y="2792299"/>
                      <a:ext cx="664557" cy="288036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>
                        <a:alpha val="100000"/>
                      </a:srgbClr>
                    </a:solidFill>
                    <a:ln w="12700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ko-KR" altLang="en-US" sz="1800" b="0" i="0" u="none" strike="noStrike" kern="1200" cap="none" spc="0" normalizeH="0" baseline="0" dirty="0">
                        <a:solidFill>
                          <a:srgbClr val="FFFFFF"/>
                        </a:solidFill>
                        <a:latin typeface="바탕체" panose="02030609000101010101" pitchFamily="17" charset="-127"/>
                        <a:ea typeface="맑은 고딕"/>
                        <a:cs typeface="맑은 고딕"/>
                      </a:endParaRPr>
                    </a:p>
                  </p:txBody>
                </p:sp>
                <p:sp>
                  <p:nvSpPr>
                    <p:cNvPr id="61" name="화살표: 오른쪽 30"/>
                    <p:cNvSpPr/>
                    <p:nvPr/>
                  </p:nvSpPr>
                  <p:spPr>
                    <a:xfrm rot="1304830">
                      <a:off x="7728826" y="3093508"/>
                      <a:ext cx="664557" cy="288036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>
                        <a:alpha val="100000"/>
                      </a:srgbClr>
                    </a:solidFill>
                    <a:ln w="12700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ko-KR" altLang="en-US" sz="1800" b="0" i="0" u="none" strike="noStrike" kern="1200" cap="none" spc="0" normalizeH="0" baseline="0" dirty="0">
                        <a:solidFill>
                          <a:srgbClr val="FFFFFF"/>
                        </a:solidFill>
                        <a:latin typeface="바탕체" panose="02030609000101010101" pitchFamily="17" charset="-127"/>
                        <a:ea typeface="맑은 고딕"/>
                        <a:cs typeface="맑은 고딕"/>
                      </a:endParaRPr>
                    </a:p>
                  </p:txBody>
                </p:sp>
                <p:sp>
                  <p:nvSpPr>
                    <p:cNvPr id="62" name="화살표: 오른쪽 61"/>
                    <p:cNvSpPr/>
                    <p:nvPr/>
                  </p:nvSpPr>
                  <p:spPr>
                    <a:xfrm rot="1477456">
                      <a:off x="8458896" y="3506199"/>
                      <a:ext cx="664557" cy="288036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>
                        <a:alpha val="100000"/>
                      </a:srgbClr>
                    </a:solidFill>
                    <a:ln w="12700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ko-KR" altLang="en-US" sz="1800" b="0" i="0" u="none" strike="noStrike" kern="1200" cap="none" spc="0" normalizeH="0" baseline="0" dirty="0">
                        <a:solidFill>
                          <a:srgbClr val="FFFFFF"/>
                        </a:solidFill>
                        <a:latin typeface="바탕체" panose="02030609000101010101" pitchFamily="17" charset="-127"/>
                        <a:ea typeface="맑은 고딕"/>
                        <a:cs typeface="맑은 고딕"/>
                      </a:endParaRPr>
                    </a:p>
                  </p:txBody>
                </p:sp>
              </p:grpSp>
              <p:sp>
                <p:nvSpPr>
                  <p:cNvPr id="50" name="Google Shape;133;p5"/>
                  <p:cNvSpPr txBox="1"/>
                  <p:nvPr/>
                </p:nvSpPr>
                <p:spPr>
                  <a:xfrm>
                    <a:off x="8005058" y="2146372"/>
                    <a:ext cx="4422279" cy="4903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24" tIns="45700" rIns="91424" bIns="45700" anchor="t" anchorCtr="0">
                    <a:spAutoFit/>
                  </a:bodyPr>
                  <a:lstStyle/>
                  <a:p>
                    <a:pPr marR="0" lvl="0" algn="ctr" defTabSz="914400" rtl="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sz="1800" b="1" u="none" strike="noStrike" kern="1200" cap="none" spc="0" normalizeH="0" baseline="0" dirty="0" err="1">
                        <a:solidFill>
                          <a:srgbClr val="FF0000"/>
                        </a:solidFill>
                        <a:latin typeface="+mn-ea"/>
                        <a:ea typeface="+mn-ea"/>
                        <a:sym typeface="Arial"/>
                      </a:rPr>
                      <a:t>소화탄</a:t>
                    </a:r>
                    <a:r>
                      <a:rPr kumimoji="0" lang="ko-KR" sz="1800" b="1" u="none" strike="noStrike" kern="1200" cap="none" spc="0" normalizeH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Arial"/>
                      </a:rPr>
                      <a:t> 발사를 통</a:t>
                    </a:r>
                    <a:r>
                      <a:rPr kumimoji="0" lang="ko-KR" altLang="en-US" sz="1800" b="1" u="none" strike="noStrike" kern="1200" cap="none" spc="0" normalizeH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Arial"/>
                      </a:rPr>
                      <a:t>한</a:t>
                    </a:r>
                    <a:r>
                      <a:rPr kumimoji="0" lang="ko-KR" sz="1800" b="1" u="none" strike="noStrike" kern="1200" cap="none" spc="0" normalizeH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Arial"/>
                      </a:rPr>
                      <a:t> 화재 초기 진압</a:t>
                    </a:r>
                  </a:p>
                </p:txBody>
              </p:sp>
            </p:grpSp>
            <p:sp>
              <p:nvSpPr>
                <p:cNvPr id="63" name="화살표: 오른쪽 10"/>
                <p:cNvSpPr/>
                <p:nvPr/>
              </p:nvSpPr>
              <p:spPr>
                <a:xfrm rot="19636886">
                  <a:off x="3201788" y="4244093"/>
                  <a:ext cx="599302" cy="216936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FF0000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 dirty="0">
                    <a:solidFill>
                      <a:srgbClr val="FFFFFF"/>
                    </a:solidFill>
                    <a:latin typeface="바탕체" panose="02030609000101010101" pitchFamily="17" charset="-127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" name="직사각형 6"/>
              <p:cNvSpPr/>
              <p:nvPr/>
            </p:nvSpPr>
            <p:spPr>
              <a:xfrm>
                <a:off x="3928575" y="3781874"/>
                <a:ext cx="4898209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latinLnBrk="1">
                  <a:defRPr/>
                </a:pPr>
                <a:r>
                  <a:rPr lang="en-US" altLang="ko-KR" b="1" kern="1200" dirty="0">
                    <a:latin typeface="+mn-ea"/>
                    <a:ea typeface="+mn-ea"/>
                  </a:rPr>
                  <a:t>Detector </a:t>
                </a:r>
                <a:r>
                  <a:rPr lang="ko-KR" altLang="en-US" b="1" kern="1200" dirty="0">
                    <a:latin typeface="+mn-ea"/>
                    <a:ea typeface="+mn-ea"/>
                  </a:rPr>
                  <a:t>와 </a:t>
                </a:r>
                <a:r>
                  <a:rPr lang="en-US" altLang="ko-KR" b="1" kern="1200" dirty="0">
                    <a:latin typeface="+mn-ea"/>
                    <a:ea typeface="+mn-ea"/>
                  </a:rPr>
                  <a:t>Turret </a:t>
                </a:r>
                <a:r>
                  <a:rPr lang="ko-KR" altLang="en-US" b="1" kern="1200" dirty="0">
                    <a:latin typeface="+mn-ea"/>
                    <a:ea typeface="+mn-ea"/>
                  </a:rPr>
                  <a:t>간 고정좌표 설정</a:t>
                </a:r>
              </a:p>
              <a:p>
                <a:pPr lvl="0" algn="ctr" latinLnBrk="1">
                  <a:defRPr/>
                </a:pPr>
                <a:endParaRPr lang="ko-KR" altLang="en-US" b="1" kern="1200" dirty="0">
                  <a:latin typeface="+mn-ea"/>
                  <a:ea typeface="+mn-ea"/>
                </a:endParaRPr>
              </a:p>
              <a:p>
                <a:pPr lvl="0" algn="ctr" latinLnBrk="1">
                  <a:defRPr/>
                </a:pPr>
                <a:r>
                  <a:rPr lang="en-US" altLang="ko-KR" b="1" kern="1200" dirty="0">
                    <a:latin typeface="+mn-ea"/>
                    <a:ea typeface="+mn-ea"/>
                  </a:rPr>
                  <a:t>Detector –</a:t>
                </a:r>
                <a:r>
                  <a:rPr lang="ko-KR" altLang="en-US" b="1" kern="1200" dirty="0">
                    <a:latin typeface="+mn-ea"/>
                    <a:ea typeface="+mn-ea"/>
                  </a:rPr>
                  <a:t> 발화지점의 직선거리 설정</a:t>
                </a:r>
                <a:r>
                  <a:rPr lang="en-US" altLang="ko-KR" b="1" kern="1200" dirty="0">
                    <a:latin typeface="+mn-ea"/>
                    <a:ea typeface="+mn-ea"/>
                  </a:rPr>
                  <a:t>(</a:t>
                </a:r>
                <a:r>
                  <a:rPr lang="ko-KR" altLang="en-US" b="1" kern="1200" dirty="0">
                    <a:latin typeface="+mn-ea"/>
                    <a:ea typeface="+mn-ea"/>
                  </a:rPr>
                  <a:t>화재의 좌표 특정</a:t>
                </a:r>
                <a:r>
                  <a:rPr lang="en-US" altLang="ko-KR" b="1" kern="1200" dirty="0">
                    <a:latin typeface="+mn-ea"/>
                    <a:ea typeface="+mn-ea"/>
                  </a:rPr>
                  <a:t>)</a:t>
                </a:r>
              </a:p>
              <a:p>
                <a:pPr algn="ctr" latinLnBrk="1">
                  <a:spcBef>
                    <a:spcPct val="0"/>
                  </a:spcBef>
                  <a:defRPr/>
                </a:pPr>
                <a:endParaRPr lang="ko-KR" altLang="en-US" b="1" kern="1200" dirty="0">
                  <a:latin typeface="+mn-ea"/>
                  <a:ea typeface="+mn-ea"/>
                </a:endParaRPr>
              </a:p>
              <a:p>
                <a:pPr algn="ctr" latinLnBrk="1">
                  <a:spcBef>
                    <a:spcPct val="0"/>
                  </a:spcBef>
                  <a:defRPr/>
                </a:pPr>
                <a:r>
                  <a:rPr lang="ko-KR" altLang="en-US" b="1" kern="1200" dirty="0">
                    <a:latin typeface="+mn-ea"/>
                    <a:ea typeface="+mn-ea"/>
                  </a:rPr>
                  <a:t>초기속도와 각도 설정</a:t>
                </a:r>
              </a:p>
            </p:txBody>
          </p:sp>
        </p:grpSp>
        <p:sp>
          <p:nvSpPr>
            <p:cNvPr id="67" name="화살표: 오른쪽 66"/>
            <p:cNvSpPr/>
            <p:nvPr/>
          </p:nvSpPr>
          <p:spPr>
            <a:xfrm rot="1839240">
              <a:off x="8796898" y="4058079"/>
              <a:ext cx="599302" cy="2169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>
                <a:alpha val="100000"/>
              </a:srgbClr>
            </a:solidFill>
            <a:ln w="12700" cap="flat" cmpd="sng" algn="ctr">
              <a:solidFill>
                <a:srgbClr val="FF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latin typeface="바탕체" panose="02030609000101010101" pitchFamily="17" charset="-127"/>
                <a:ea typeface="맑은 고딕"/>
                <a:cs typeface="맑은 고딕"/>
              </a:endParaRPr>
            </a:p>
          </p:txBody>
        </p:sp>
      </p:grpSp>
      <p:sp>
        <p:nvSpPr>
          <p:cNvPr id="140" name="Google Shape;22;p9"/>
          <p:cNvSpPr/>
          <p:nvPr/>
        </p:nvSpPr>
        <p:spPr>
          <a:xfrm>
            <a:off x="365531" y="0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Franklin Gothic"/>
              <a:buNone/>
              <a:defRPr/>
            </a:pPr>
            <a:r>
              <a:rPr kumimoji="0" lang="en-US" altLang="ko-KR" sz="2800" b="1" i="0" u="none" strike="noStrike" kern="0" cap="none" spc="0" normalizeH="0" baseline="0" dirty="0">
                <a:solidFill>
                  <a:srgbClr val="3F3F3F"/>
                </a:solidFill>
                <a:latin typeface="+mj-ea"/>
                <a:ea typeface="+mj-ea"/>
                <a:cs typeface="Franklin Gothic"/>
                <a:sym typeface="Franklin Gothic"/>
              </a:rPr>
              <a:t>3.2</a:t>
            </a:r>
            <a:r>
              <a:rPr kumimoji="0" lang="ko-KR" altLang="en-US" sz="2800" b="1" i="0" u="none" strike="noStrike" kern="0" cap="none" spc="0" normalizeH="0" baseline="0" dirty="0">
                <a:solidFill>
                  <a:srgbClr val="3F3F3F"/>
                </a:solidFill>
                <a:latin typeface="+mj-ea"/>
                <a:ea typeface="+mj-ea"/>
                <a:cs typeface="Franklin Gothic"/>
                <a:sym typeface="Franklin Gothic"/>
              </a:rPr>
              <a:t> 설계 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4"/>
          <p:cNvPicPr/>
          <p:nvPr/>
        </p:nvPicPr>
        <p:blipFill rotWithShape="1">
          <a:blip r:embed="rId3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54406" y="0"/>
            <a:ext cx="11029616" cy="11887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3.3 </a:t>
            </a:r>
            <a:r>
              <a:rPr lang="ko-KR" altLang="en-US" b="1" dirty="0">
                <a:latin typeface="+mj-ea"/>
                <a:ea typeface="+mj-ea"/>
              </a:rPr>
              <a:t>전체 구동 알고리즘</a:t>
            </a:r>
          </a:p>
        </p:txBody>
      </p:sp>
      <p:pic>
        <p:nvPicPr>
          <p:cNvPr id="6" name="Google Shape;117;p4"/>
          <p:cNvPicPr/>
          <p:nvPr/>
        </p:nvPicPr>
        <p:blipFill rotWithShape="1">
          <a:blip r:embed="rId3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FE8958-1FE0-4865-83FE-8FCD6AE98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96" y="1188720"/>
            <a:ext cx="10067925" cy="523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6;p4"/>
          <p:cNvPicPr/>
          <p:nvPr/>
        </p:nvPicPr>
        <p:blipFill rotWithShape="1">
          <a:blip r:embed="rId3">
            <a:alphaModFix/>
          </a:blip>
          <a:srcRect t="17270" b="43660"/>
          <a:stretch>
            <a:fillRect/>
          </a:stretch>
        </p:blipFill>
        <p:spPr>
          <a:xfrm>
            <a:off x="9564761" y="6321121"/>
            <a:ext cx="1843468" cy="45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9"/>
          <p:cNvSpPr>
            <a:spLocks noGrp="1"/>
          </p:cNvSpPr>
          <p:nvPr>
            <p:ph type="title"/>
          </p:nvPr>
        </p:nvSpPr>
        <p:spPr>
          <a:xfrm>
            <a:off x="354406" y="0"/>
            <a:ext cx="11029616" cy="1188720"/>
          </a:xfrm>
        </p:spPr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3.4 </a:t>
            </a:r>
            <a:r>
              <a:rPr lang="ko-KR" altLang="en-US" b="1" dirty="0">
                <a:latin typeface="+mj-ea"/>
                <a:ea typeface="+mj-ea"/>
              </a:rPr>
              <a:t>하드웨어 구동 알고리즘</a:t>
            </a:r>
          </a:p>
        </p:txBody>
      </p:sp>
      <p:pic>
        <p:nvPicPr>
          <p:cNvPr id="6" name="Google Shape;117;p4"/>
          <p:cNvPicPr/>
          <p:nvPr/>
        </p:nvPicPr>
        <p:blipFill rotWithShape="1">
          <a:blip r:embed="rId3">
            <a:alphaModFix/>
          </a:blip>
          <a:srcRect l="25550" t="65450" r="28820"/>
          <a:stretch>
            <a:fillRect/>
          </a:stretch>
        </p:blipFill>
        <p:spPr>
          <a:xfrm>
            <a:off x="11149121" y="6398366"/>
            <a:ext cx="958807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470447" y="1584433"/>
            <a:ext cx="6636022" cy="4607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2872" y="2066783"/>
            <a:ext cx="3946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indent="-199920">
              <a:buFont typeface="Wingdings"/>
              <a:buChar char="§"/>
              <a:defRPr/>
            </a:pPr>
            <a:endParaRPr lang="ko-KR" altLang="en-US" sz="20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" name="Google Shape;23;p9"/>
          <p:cNvSpPr/>
          <p:nvPr/>
        </p:nvSpPr>
        <p:spPr>
          <a:xfrm>
            <a:off x="7043623" y="1171450"/>
            <a:ext cx="4919777" cy="45150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연산 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MCU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분할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관련된 센서 데이터의 취득 및 단순 연산 진행</a:t>
            </a: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latin typeface="+mn-ea"/>
              <a:ea typeface="+mn-ea"/>
              <a:cs typeface="Libre Franklin"/>
              <a:sym typeface="Libre Franklin"/>
            </a:endParaRPr>
          </a:p>
          <a:p>
            <a:pPr marL="457200" marR="0" lvl="0" indent="-333756" algn="l" rtl="0" eaLnBrk="1" latinLnBrk="0" hangingPunct="1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◼"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유효한 정보 전송</a:t>
            </a: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b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</a:b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 </a:t>
            </a:r>
            <a:r>
              <a:rPr kumimoji="0" lang="ko-KR" altLang="en-US" sz="1500" b="0" i="0" u="none" strike="noStrike" kern="0" cap="none" spc="0" normalizeH="0" baseline="0" dirty="0">
                <a:solidFill>
                  <a:srgbClr val="000000"/>
                </a:solidFill>
                <a:latin typeface="+mn-ea"/>
                <a:ea typeface="+mn-ea"/>
                <a:cs typeface="Libre Franklin"/>
                <a:sym typeface="Libre Franklin"/>
              </a:rPr>
              <a:t>연산 완료 후 서버를 통해 정제된 데이터 전송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Dividend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1027</Words>
  <Application>Microsoft Office PowerPoint</Application>
  <PresentationFormat>와이드스크린</PresentationFormat>
  <Paragraphs>138</Paragraphs>
  <Slides>19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Franklin Gothic</vt:lpstr>
      <vt:lpstr>Libre Franklin</vt:lpstr>
      <vt:lpstr>Noto Sans Symbols</vt:lpstr>
      <vt:lpstr>맑은 고딕</vt:lpstr>
      <vt:lpstr>바탕체</vt:lpstr>
      <vt:lpstr>Arial</vt:lpstr>
      <vt:lpstr>Cambria Math</vt:lpstr>
      <vt:lpstr>Wingdings</vt:lpstr>
      <vt:lpstr>DividendVTI</vt:lpstr>
      <vt:lpstr>자동 화재감지 및 소화 포탑  Perfect Partner 9th</vt:lpstr>
      <vt:lpstr>Contents</vt:lpstr>
      <vt:lpstr>1. 주요 고려 사항</vt:lpstr>
      <vt:lpstr>2. 연구인력 및 추진일정</vt:lpstr>
      <vt:lpstr>3.1 설계 문제 정의 </vt:lpstr>
      <vt:lpstr>3.2 설계 목표</vt:lpstr>
      <vt:lpstr>System Configuration</vt:lpstr>
      <vt:lpstr>3.3 전체 구동 알고리즘</vt:lpstr>
      <vt:lpstr>3.4 하드웨어 구동 알고리즘</vt:lpstr>
      <vt:lpstr>PowerPoint 프레젠테이션</vt:lpstr>
      <vt:lpstr>PowerPoint 프레젠테이션</vt:lpstr>
      <vt:lpstr>PowerPoint 프레젠테이션</vt:lpstr>
      <vt:lpstr>4.1.1 초기 터렛부 문제점</vt:lpstr>
      <vt:lpstr>4.1.2 초기 모델 대비 개선 사항(터렛부)</vt:lpstr>
      <vt:lpstr>4.1.3 초기 디텍터부 문제점</vt:lpstr>
      <vt:lpstr>4.1.4 초기 모델 대비 개선 사항(디텍터부)</vt:lpstr>
      <vt:lpstr>5. 구동 영상</vt:lpstr>
      <vt:lpstr>6. 결론 및 추가 개선 사항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 화재감지 및 소화 포탑 Perfect Partner 9th</dc:title>
  <dc:creator>준태 임</dc:creator>
  <cp:lastModifiedBy>Windows 사용자</cp:lastModifiedBy>
  <cp:revision>92</cp:revision>
  <dcterms:created xsi:type="dcterms:W3CDTF">2020-06-11T15:05:40Z</dcterms:created>
  <dcterms:modified xsi:type="dcterms:W3CDTF">2020-07-09T19:15:34Z</dcterms:modified>
  <cp:version/>
</cp:coreProperties>
</file>